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7"/>
  </p:notesMasterIdLst>
  <p:sldIdLst>
    <p:sldId id="256" r:id="rId5"/>
    <p:sldId id="257" r:id="rId6"/>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66FF66"/>
    <a:srgbClr val="99FF99"/>
    <a:srgbClr val="66FF99"/>
    <a:srgbClr val="FFFFFF"/>
    <a:srgbClr val="FF99FF"/>
    <a:srgbClr val="FF66FF"/>
    <a:srgbClr val="FF00FF"/>
    <a:srgbClr val="FFCCFF"/>
    <a:srgbClr val="3969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918" autoAdjust="0"/>
    <p:restoredTop sz="96761" autoAdjust="0"/>
  </p:normalViewPr>
  <p:slideViewPr>
    <p:cSldViewPr snapToGrid="0">
      <p:cViewPr varScale="1">
        <p:scale>
          <a:sx n="110" d="100"/>
          <a:sy n="110" d="100"/>
        </p:scale>
        <p:origin x="1266" y="11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252A51A8-73E5-480D-BCAC-1547D9117A32}" type="datetimeFigureOut">
              <a:rPr kumimoji="1" lang="ja-JP" altLang="en-US" smtClean="0"/>
              <a:t>2024/10/17</a:t>
            </a:fld>
            <a:endParaRPr kumimoji="1" lang="ja-JP" altLang="en-US"/>
          </a:p>
        </p:txBody>
      </p:sp>
      <p:sp>
        <p:nvSpPr>
          <p:cNvPr id="4" name="スライド イメージ プレースホルダー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7A6E370A-35D7-4425-9F21-22E32EF6FD67}" type="slidenum">
              <a:rPr kumimoji="1" lang="ja-JP" altLang="en-US" smtClean="0"/>
              <a:t>‹#›</a:t>
            </a:fld>
            <a:endParaRPr kumimoji="1" lang="ja-JP" altLang="en-US"/>
          </a:p>
        </p:txBody>
      </p:sp>
    </p:spTree>
    <p:extLst>
      <p:ext uri="{BB962C8B-B14F-4D97-AF65-F5344CB8AC3E}">
        <p14:creationId xmlns:p14="http://schemas.microsoft.com/office/powerpoint/2010/main" val="108118599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A6E370A-35D7-4425-9F21-22E32EF6FD67}" type="slidenum">
              <a:rPr kumimoji="1" lang="ja-JP" altLang="en-US" smtClean="0"/>
              <a:t>1</a:t>
            </a:fld>
            <a:endParaRPr kumimoji="1" lang="ja-JP" altLang="en-US"/>
          </a:p>
        </p:txBody>
      </p:sp>
    </p:spTree>
    <p:extLst>
      <p:ext uri="{BB962C8B-B14F-4D97-AF65-F5344CB8AC3E}">
        <p14:creationId xmlns:p14="http://schemas.microsoft.com/office/powerpoint/2010/main" val="9262322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県対策協、大塚、小竹先生、高血圧と不整脈、山本</a:t>
            </a:r>
          </a:p>
        </p:txBody>
      </p:sp>
      <p:sp>
        <p:nvSpPr>
          <p:cNvPr id="4" name="スライド番号プレースホルダー 3"/>
          <p:cNvSpPr>
            <a:spLocks noGrp="1"/>
          </p:cNvSpPr>
          <p:nvPr>
            <p:ph type="sldNum" sz="quarter" idx="5"/>
          </p:nvPr>
        </p:nvSpPr>
        <p:spPr/>
        <p:txBody>
          <a:bodyPr/>
          <a:lstStyle/>
          <a:p>
            <a:fld id="{7A6E370A-35D7-4425-9F21-22E32EF6FD67}" type="slidenum">
              <a:rPr kumimoji="1" lang="ja-JP" altLang="en-US" smtClean="0"/>
              <a:t>2</a:t>
            </a:fld>
            <a:endParaRPr kumimoji="1" lang="ja-JP" altLang="en-US"/>
          </a:p>
        </p:txBody>
      </p:sp>
    </p:spTree>
    <p:extLst>
      <p:ext uri="{BB962C8B-B14F-4D97-AF65-F5344CB8AC3E}">
        <p14:creationId xmlns:p14="http://schemas.microsoft.com/office/powerpoint/2010/main" val="2508774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sz="1800" b="1" i="1">
                <a:solidFill>
                  <a:srgbClr val="FF0000"/>
                </a:solidFill>
                <a:latin typeface="Meiryo UI"/>
                <a:cs typeface="Meiryo UI"/>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10/17/2024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1">
                <a:solidFill>
                  <a:srgbClr val="FF0000"/>
                </a:solidFill>
                <a:latin typeface="Meiryo UI"/>
                <a:cs typeface="Meiryo UI"/>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10/17/2024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1">
                <a:solidFill>
                  <a:srgbClr val="FF0000"/>
                </a:solidFill>
                <a:latin typeface="Meiryo UI"/>
                <a:cs typeface="Meiryo UI"/>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10/17/2024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1">
                <a:solidFill>
                  <a:srgbClr val="FF0000"/>
                </a:solidFill>
                <a:latin typeface="Meiryo UI"/>
                <a:cs typeface="Meiryo UI"/>
              </a:defRPr>
            </a:lvl1pPr>
          </a:lstStyle>
          <a:p>
            <a:endParaRPr/>
          </a:p>
        </p:txBody>
      </p:sp>
      <p:sp>
        <p:nvSpPr>
          <p:cNvPr id="3" name="Holder 3"/>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10/17/2024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10/17/2024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349963" y="176820"/>
            <a:ext cx="2727960" cy="299720"/>
          </a:xfrm>
          <a:prstGeom prst="rect">
            <a:avLst/>
          </a:prstGeom>
        </p:spPr>
        <p:txBody>
          <a:bodyPr wrap="square" lIns="0" tIns="0" rIns="0" bIns="0">
            <a:spAutoFit/>
          </a:bodyPr>
          <a:lstStyle>
            <a:lvl1pPr>
              <a:defRPr sz="1800" b="1" i="1">
                <a:solidFill>
                  <a:srgbClr val="FF0000"/>
                </a:solidFill>
                <a:latin typeface="Meiryo UI"/>
                <a:cs typeface="Meiryo UI"/>
              </a:defRPr>
            </a:lvl1pPr>
          </a:lstStyle>
          <a:p>
            <a:endParaRPr/>
          </a:p>
        </p:txBody>
      </p:sp>
      <p:sp>
        <p:nvSpPr>
          <p:cNvPr id="3" name="Holder 3"/>
          <p:cNvSpPr>
            <a:spLocks noGrp="1"/>
          </p:cNvSpPr>
          <p:nvPr>
            <p:ph type="body" idx="1"/>
          </p:nvPr>
        </p:nvSpPr>
        <p:spPr>
          <a:xfrm>
            <a:off x="609600" y="1577340"/>
            <a:ext cx="1097280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10/17/2024</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object 15"/>
          <p:cNvPicPr/>
          <p:nvPr/>
        </p:nvPicPr>
        <p:blipFill>
          <a:blip r:embed="rId3" cstate="print"/>
          <a:stretch>
            <a:fillRect/>
          </a:stretch>
        </p:blipFill>
        <p:spPr>
          <a:xfrm>
            <a:off x="595556" y="42914"/>
            <a:ext cx="2169729" cy="741973"/>
          </a:xfrm>
          <a:prstGeom prst="rect">
            <a:avLst/>
          </a:prstGeom>
        </p:spPr>
      </p:pic>
      <p:sp>
        <p:nvSpPr>
          <p:cNvPr id="23" name="object 23"/>
          <p:cNvSpPr txBox="1">
            <a:spLocks noGrp="1"/>
          </p:cNvSpPr>
          <p:nvPr>
            <p:ph type="title"/>
          </p:nvPr>
        </p:nvSpPr>
        <p:spPr>
          <a:xfrm>
            <a:off x="725623" y="160938"/>
            <a:ext cx="2799297" cy="289823"/>
          </a:xfrm>
          <a:prstGeom prst="rect">
            <a:avLst/>
          </a:prstGeom>
        </p:spPr>
        <p:txBody>
          <a:bodyPr vert="horz" wrap="square" lIns="0" tIns="12700" rIns="0" bIns="0" rtlCol="0">
            <a:spAutoFit/>
          </a:bodyPr>
          <a:lstStyle/>
          <a:p>
            <a:pPr marL="12700">
              <a:lnSpc>
                <a:spcPct val="100000"/>
              </a:lnSpc>
              <a:spcBef>
                <a:spcPts val="100"/>
              </a:spcBef>
            </a:pPr>
            <a:r>
              <a:rPr lang="ja-JP" altLang="en-US" spc="-20"/>
              <a:t>倉吉</a:t>
            </a:r>
            <a:r>
              <a:rPr lang="en-US" altLang="ja-JP" spc="-20"/>
              <a:t> Style 2024</a:t>
            </a:r>
            <a:endParaRPr spc="-20"/>
          </a:p>
        </p:txBody>
      </p:sp>
      <p:sp>
        <p:nvSpPr>
          <p:cNvPr id="25" name="object 25"/>
          <p:cNvSpPr txBox="1"/>
          <p:nvPr/>
        </p:nvSpPr>
        <p:spPr>
          <a:xfrm>
            <a:off x="235956" y="754231"/>
            <a:ext cx="4680000" cy="260968"/>
          </a:xfrm>
          <a:prstGeom prst="rect">
            <a:avLst/>
          </a:prstGeom>
          <a:solidFill>
            <a:srgbClr val="FFFF99"/>
          </a:solidFill>
        </p:spPr>
        <p:txBody>
          <a:bodyPr vert="horz" wrap="square" lIns="0" tIns="14604" rIns="0" bIns="0" rtlCol="0">
            <a:spAutoFit/>
          </a:bodyPr>
          <a:lstStyle/>
          <a:p>
            <a:pPr>
              <a:lnSpc>
                <a:spcPct val="100000"/>
              </a:lnSpc>
              <a:spcBef>
                <a:spcPts val="114"/>
              </a:spcBef>
            </a:pPr>
            <a:r>
              <a:rPr lang="ja-JP" altLang="en-US" sz="1600" b="1" u="sng" spc="-25" dirty="0">
                <a:uFill>
                  <a:solidFill>
                    <a:srgbClr val="000000"/>
                  </a:solidFill>
                </a:uFill>
                <a:latin typeface="Meiryo UI"/>
                <a:cs typeface="Meiryo UI"/>
              </a:rPr>
              <a:t>■　心臓カテーテル治療後の脂質低下療法</a:t>
            </a:r>
            <a:endParaRPr sz="1600" dirty="0">
              <a:latin typeface="Meiryo UI"/>
              <a:cs typeface="Meiryo UI"/>
            </a:endParaRPr>
          </a:p>
        </p:txBody>
      </p:sp>
      <p:graphicFrame>
        <p:nvGraphicFramePr>
          <p:cNvPr id="44" name="object 44"/>
          <p:cNvGraphicFramePr>
            <a:graphicFrameLocks noGrp="1"/>
          </p:cNvGraphicFramePr>
          <p:nvPr>
            <p:extLst>
              <p:ext uri="{D42A27DB-BD31-4B8C-83A1-F6EECF244321}">
                <p14:modId xmlns:p14="http://schemas.microsoft.com/office/powerpoint/2010/main" val="891470590"/>
              </p:ext>
            </p:extLst>
          </p:nvPr>
        </p:nvGraphicFramePr>
        <p:xfrm>
          <a:off x="4205520" y="1111939"/>
          <a:ext cx="2100636" cy="885067"/>
        </p:xfrm>
        <a:graphic>
          <a:graphicData uri="http://schemas.openxmlformats.org/drawingml/2006/table">
            <a:tbl>
              <a:tblPr firstRow="1" bandRow="1">
                <a:tableStyleId>{2D5ABB26-0587-4C30-8999-92F81FD0307C}</a:tableStyleId>
              </a:tblPr>
              <a:tblGrid>
                <a:gridCol w="960455">
                  <a:extLst>
                    <a:ext uri="{9D8B030D-6E8A-4147-A177-3AD203B41FA5}">
                      <a16:colId xmlns:a16="http://schemas.microsoft.com/office/drawing/2014/main" val="20000"/>
                    </a:ext>
                  </a:extLst>
                </a:gridCol>
                <a:gridCol w="420700">
                  <a:extLst>
                    <a:ext uri="{9D8B030D-6E8A-4147-A177-3AD203B41FA5}">
                      <a16:colId xmlns:a16="http://schemas.microsoft.com/office/drawing/2014/main" val="20001"/>
                    </a:ext>
                  </a:extLst>
                </a:gridCol>
                <a:gridCol w="322250">
                  <a:extLst>
                    <a:ext uri="{9D8B030D-6E8A-4147-A177-3AD203B41FA5}">
                      <a16:colId xmlns:a16="http://schemas.microsoft.com/office/drawing/2014/main" val="20002"/>
                    </a:ext>
                  </a:extLst>
                </a:gridCol>
                <a:gridCol w="397231">
                  <a:extLst>
                    <a:ext uri="{9D8B030D-6E8A-4147-A177-3AD203B41FA5}">
                      <a16:colId xmlns:a16="http://schemas.microsoft.com/office/drawing/2014/main" val="20003"/>
                    </a:ext>
                  </a:extLst>
                </a:gridCol>
              </a:tblGrid>
              <a:tr h="221701">
                <a:tc>
                  <a:txBody>
                    <a:bodyPr/>
                    <a:lstStyle/>
                    <a:p>
                      <a:pPr marL="91440">
                        <a:lnSpc>
                          <a:spcPct val="100000"/>
                        </a:lnSpc>
                        <a:spcBef>
                          <a:spcPts val="360"/>
                        </a:spcBef>
                      </a:pPr>
                      <a:r>
                        <a:rPr sz="900" b="1" spc="-25">
                          <a:solidFill>
                            <a:srgbClr val="FFFFFF"/>
                          </a:solidFill>
                          <a:latin typeface="+mj-ea"/>
                          <a:ea typeface="+mj-ea"/>
                          <a:cs typeface="Meiryo UI"/>
                        </a:rPr>
                        <a:t>ストロングスタチン</a:t>
                      </a:r>
                      <a:endParaRPr sz="900">
                        <a:latin typeface="+mj-ea"/>
                        <a:ea typeface="+mj-ea"/>
                        <a:cs typeface="Meiryo UI"/>
                      </a:endParaRPr>
                    </a:p>
                  </a:txBody>
                  <a:tcPr marL="0" marR="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471C4"/>
                    </a:solidFill>
                  </a:tcPr>
                </a:tc>
                <a:tc>
                  <a:txBody>
                    <a:bodyPr/>
                    <a:lstStyle/>
                    <a:p>
                      <a:pPr marR="100330" algn="r">
                        <a:lnSpc>
                          <a:spcPct val="100000"/>
                        </a:lnSpc>
                        <a:spcBef>
                          <a:spcPts val="355"/>
                        </a:spcBef>
                      </a:pPr>
                      <a:r>
                        <a:rPr sz="1000" b="1" spc="-30">
                          <a:solidFill>
                            <a:srgbClr val="FFFFFF"/>
                          </a:solidFill>
                          <a:latin typeface="+mj-ea"/>
                          <a:ea typeface="+mj-ea"/>
                          <a:cs typeface="Meiryo UI"/>
                        </a:rPr>
                        <a:t>標準</a:t>
                      </a:r>
                      <a:endParaRPr sz="1000">
                        <a:latin typeface="+mj-ea"/>
                        <a:ea typeface="+mj-ea"/>
                        <a:cs typeface="Meiryo UI"/>
                      </a:endParaRPr>
                    </a:p>
                  </a:txBody>
                  <a:tcPr marL="0" marR="0" marT="4508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471C4"/>
                    </a:solidFill>
                  </a:tcPr>
                </a:tc>
                <a:tc>
                  <a:txBody>
                    <a:bodyPr/>
                    <a:lstStyle/>
                    <a:p>
                      <a:pPr marR="107314" algn="r">
                        <a:lnSpc>
                          <a:spcPct val="100000"/>
                        </a:lnSpc>
                        <a:spcBef>
                          <a:spcPts val="355"/>
                        </a:spcBef>
                      </a:pPr>
                      <a:r>
                        <a:rPr sz="1000" b="1" spc="-50">
                          <a:solidFill>
                            <a:srgbClr val="FFFFFF"/>
                          </a:solidFill>
                          <a:latin typeface="+mj-ea"/>
                          <a:ea typeface="+mj-ea"/>
                          <a:cs typeface="Meiryo UI"/>
                        </a:rPr>
                        <a:t>高</a:t>
                      </a:r>
                      <a:endParaRPr sz="1000">
                        <a:latin typeface="+mj-ea"/>
                        <a:ea typeface="+mj-ea"/>
                        <a:cs typeface="Meiryo UI"/>
                      </a:endParaRPr>
                    </a:p>
                  </a:txBody>
                  <a:tcPr marL="0" marR="0" marT="4508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471C4"/>
                    </a:solidFill>
                  </a:tcPr>
                </a:tc>
                <a:tc>
                  <a:txBody>
                    <a:bodyPr/>
                    <a:lstStyle/>
                    <a:p>
                      <a:pPr marR="86995" algn="r">
                        <a:lnSpc>
                          <a:spcPct val="100000"/>
                        </a:lnSpc>
                        <a:spcBef>
                          <a:spcPts val="355"/>
                        </a:spcBef>
                      </a:pPr>
                      <a:r>
                        <a:rPr sz="1000" b="1" spc="-30">
                          <a:solidFill>
                            <a:srgbClr val="FFFFFF"/>
                          </a:solidFill>
                          <a:latin typeface="+mj-ea"/>
                          <a:ea typeface="+mj-ea"/>
                          <a:cs typeface="Meiryo UI"/>
                        </a:rPr>
                        <a:t>最大</a:t>
                      </a:r>
                      <a:endParaRPr sz="1000">
                        <a:latin typeface="+mj-ea"/>
                        <a:ea typeface="+mj-ea"/>
                        <a:cs typeface="Meiryo UI"/>
                      </a:endParaRPr>
                    </a:p>
                  </a:txBody>
                  <a:tcPr marL="0" marR="0" marT="4508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471C4"/>
                    </a:solidFill>
                  </a:tcPr>
                </a:tc>
                <a:extLst>
                  <a:ext uri="{0D108BD9-81ED-4DB2-BD59-A6C34878D82A}">
                    <a16:rowId xmlns:a16="http://schemas.microsoft.com/office/drawing/2014/main" val="10000"/>
                  </a:ext>
                </a:extLst>
              </a:tr>
              <a:tr h="221122">
                <a:tc>
                  <a:txBody>
                    <a:bodyPr/>
                    <a:lstStyle/>
                    <a:p>
                      <a:pPr marL="90805">
                        <a:lnSpc>
                          <a:spcPct val="100000"/>
                        </a:lnSpc>
                        <a:spcBef>
                          <a:spcPts val="355"/>
                        </a:spcBef>
                      </a:pPr>
                      <a:r>
                        <a:rPr sz="1000" spc="-20">
                          <a:latin typeface="+mj-ea"/>
                          <a:ea typeface="+mj-ea"/>
                          <a:cs typeface="Meiryo UI"/>
                        </a:rPr>
                        <a:t>ロスバスタチン</a:t>
                      </a:r>
                      <a:endParaRPr sz="1000">
                        <a:latin typeface="+mj-ea"/>
                        <a:ea typeface="+mj-ea"/>
                        <a:cs typeface="Meiryo UI"/>
                      </a:endParaRPr>
                    </a:p>
                  </a:txBody>
                  <a:tcPr marL="0" marR="0" marT="45085" marB="0">
                    <a:lnL w="12700">
                      <a:solidFill>
                        <a:srgbClr val="FFFFFF"/>
                      </a:solidFill>
                      <a:prstDash val="solid"/>
                    </a:lnL>
                    <a:lnR w="12700">
                      <a:solidFill>
                        <a:srgbClr val="FFFFFF"/>
                      </a:solidFill>
                      <a:prstDash val="solid"/>
                    </a:lnR>
                    <a:lnT w="38100">
                      <a:solidFill>
                        <a:srgbClr val="FFFFFF"/>
                      </a:solidFill>
                      <a:prstDash val="solid"/>
                    </a:lnT>
                    <a:lnB w="12700" cap="flat" cmpd="sng" algn="ctr">
                      <a:solidFill>
                        <a:srgbClr val="FFFFFF"/>
                      </a:solidFill>
                      <a:prstDash val="solid"/>
                      <a:round/>
                      <a:headEnd type="none" w="med" len="med"/>
                      <a:tailEnd type="none" w="med" len="med"/>
                    </a:lnB>
                    <a:solidFill>
                      <a:srgbClr val="CFD4EA"/>
                    </a:solidFill>
                  </a:tcPr>
                </a:tc>
                <a:tc>
                  <a:txBody>
                    <a:bodyPr/>
                    <a:lstStyle/>
                    <a:p>
                      <a:pPr marR="86360" algn="r">
                        <a:lnSpc>
                          <a:spcPct val="100000"/>
                        </a:lnSpc>
                        <a:spcBef>
                          <a:spcPts val="355"/>
                        </a:spcBef>
                      </a:pPr>
                      <a:r>
                        <a:rPr sz="1000" spc="-50" dirty="0">
                          <a:latin typeface="+mj-ea"/>
                          <a:ea typeface="+mj-ea"/>
                          <a:cs typeface="Meiryo UI"/>
                        </a:rPr>
                        <a:t>5</a:t>
                      </a:r>
                      <a:endParaRPr sz="1000" dirty="0">
                        <a:latin typeface="+mj-ea"/>
                        <a:ea typeface="+mj-ea"/>
                        <a:cs typeface="Meiryo UI"/>
                      </a:endParaRPr>
                    </a:p>
                  </a:txBody>
                  <a:tcPr marL="0" marR="0" marT="45085" marB="0">
                    <a:lnL w="12700">
                      <a:solidFill>
                        <a:srgbClr val="FFFFFF"/>
                      </a:solidFill>
                      <a:prstDash val="solid"/>
                    </a:lnL>
                    <a:lnR w="12700">
                      <a:solidFill>
                        <a:srgbClr val="FFFFFF"/>
                      </a:solidFill>
                      <a:prstDash val="solid"/>
                    </a:lnR>
                    <a:lnT w="38100">
                      <a:solidFill>
                        <a:srgbClr val="FFFFFF"/>
                      </a:solidFill>
                      <a:prstDash val="solid"/>
                    </a:lnT>
                    <a:lnB w="12700" cap="flat" cmpd="sng" algn="ctr">
                      <a:solidFill>
                        <a:srgbClr val="FFFFFF"/>
                      </a:solidFill>
                      <a:prstDash val="solid"/>
                      <a:round/>
                      <a:headEnd type="none" w="med" len="med"/>
                      <a:tailEnd type="none" w="med" len="med"/>
                    </a:lnB>
                    <a:solidFill>
                      <a:srgbClr val="CFD4EA"/>
                    </a:solidFill>
                  </a:tcPr>
                </a:tc>
                <a:tc>
                  <a:txBody>
                    <a:bodyPr/>
                    <a:lstStyle/>
                    <a:p>
                      <a:pPr marR="83185" algn="r">
                        <a:lnSpc>
                          <a:spcPct val="100000"/>
                        </a:lnSpc>
                        <a:spcBef>
                          <a:spcPts val="355"/>
                        </a:spcBef>
                      </a:pPr>
                      <a:r>
                        <a:rPr sz="1000" spc="-25">
                          <a:latin typeface="+mj-ea"/>
                          <a:ea typeface="+mj-ea"/>
                          <a:cs typeface="Meiryo UI"/>
                        </a:rPr>
                        <a:t>10</a:t>
                      </a:r>
                      <a:endParaRPr sz="1000">
                        <a:latin typeface="+mj-ea"/>
                        <a:ea typeface="+mj-ea"/>
                        <a:cs typeface="Meiryo UI"/>
                      </a:endParaRPr>
                    </a:p>
                  </a:txBody>
                  <a:tcPr marL="0" marR="0" marT="45085" marB="0">
                    <a:lnL w="12700">
                      <a:solidFill>
                        <a:srgbClr val="FFFFFF"/>
                      </a:solidFill>
                      <a:prstDash val="solid"/>
                    </a:lnL>
                    <a:lnR w="12700">
                      <a:solidFill>
                        <a:srgbClr val="FFFFFF"/>
                      </a:solidFill>
                      <a:prstDash val="solid"/>
                    </a:lnR>
                    <a:lnT w="38100">
                      <a:solidFill>
                        <a:srgbClr val="FFFFFF"/>
                      </a:solidFill>
                      <a:prstDash val="solid"/>
                    </a:lnT>
                    <a:lnB w="12700" cap="flat" cmpd="sng" algn="ctr">
                      <a:solidFill>
                        <a:srgbClr val="FFFFFF"/>
                      </a:solidFill>
                      <a:prstDash val="solid"/>
                      <a:round/>
                      <a:headEnd type="none" w="med" len="med"/>
                      <a:tailEnd type="none" w="med" len="med"/>
                    </a:lnB>
                    <a:solidFill>
                      <a:srgbClr val="CFD4EA"/>
                    </a:solidFill>
                  </a:tcPr>
                </a:tc>
                <a:tc>
                  <a:txBody>
                    <a:bodyPr/>
                    <a:lstStyle/>
                    <a:p>
                      <a:pPr marR="84455" algn="r">
                        <a:lnSpc>
                          <a:spcPct val="100000"/>
                        </a:lnSpc>
                        <a:spcBef>
                          <a:spcPts val="355"/>
                        </a:spcBef>
                      </a:pPr>
                      <a:r>
                        <a:rPr sz="1000" spc="-25">
                          <a:latin typeface="+mj-ea"/>
                          <a:ea typeface="+mj-ea"/>
                          <a:cs typeface="Meiryo UI"/>
                        </a:rPr>
                        <a:t>20</a:t>
                      </a:r>
                      <a:endParaRPr sz="1000">
                        <a:latin typeface="+mj-ea"/>
                        <a:ea typeface="+mj-ea"/>
                        <a:cs typeface="Meiryo UI"/>
                      </a:endParaRPr>
                    </a:p>
                  </a:txBody>
                  <a:tcPr marL="0" marR="0" marT="45085" marB="0">
                    <a:lnL w="12700">
                      <a:solidFill>
                        <a:srgbClr val="FFFFFF"/>
                      </a:solidFill>
                      <a:prstDash val="solid"/>
                    </a:lnL>
                    <a:lnR w="12700">
                      <a:solidFill>
                        <a:srgbClr val="FFFFFF"/>
                      </a:solidFill>
                      <a:prstDash val="solid"/>
                    </a:lnR>
                    <a:lnT w="38100">
                      <a:solidFill>
                        <a:srgbClr val="FFFFFF"/>
                      </a:solidFill>
                      <a:prstDash val="solid"/>
                    </a:lnT>
                    <a:lnB w="12700" cap="flat" cmpd="sng" algn="ctr">
                      <a:solidFill>
                        <a:srgbClr val="FFFFFF"/>
                      </a:solidFill>
                      <a:prstDash val="solid"/>
                      <a:round/>
                      <a:headEnd type="none" w="med" len="med"/>
                      <a:tailEnd type="none" w="med" len="med"/>
                    </a:lnB>
                    <a:solidFill>
                      <a:srgbClr val="CFD4EA"/>
                    </a:solidFill>
                  </a:tcPr>
                </a:tc>
                <a:extLst>
                  <a:ext uri="{0D108BD9-81ED-4DB2-BD59-A6C34878D82A}">
                    <a16:rowId xmlns:a16="http://schemas.microsoft.com/office/drawing/2014/main" val="10001"/>
                  </a:ext>
                </a:extLst>
              </a:tr>
              <a:tr h="221122">
                <a:tc>
                  <a:txBody>
                    <a:bodyPr/>
                    <a:lstStyle/>
                    <a:p>
                      <a:pPr marL="90805">
                        <a:lnSpc>
                          <a:spcPct val="100000"/>
                        </a:lnSpc>
                        <a:spcBef>
                          <a:spcPts val="355"/>
                        </a:spcBef>
                      </a:pPr>
                      <a:r>
                        <a:rPr sz="1000" spc="-20" dirty="0" err="1">
                          <a:latin typeface="+mj-ea"/>
                          <a:ea typeface="+mj-ea"/>
                          <a:cs typeface="Meiryo UI"/>
                        </a:rPr>
                        <a:t>アトルバスタチン</a:t>
                      </a:r>
                      <a:r>
                        <a:rPr sz="975" b="1" spc="-75" baseline="59829" dirty="0">
                          <a:latin typeface="+mj-ea"/>
                          <a:ea typeface="+mj-ea"/>
                          <a:cs typeface="Meiryo UI"/>
                        </a:rPr>
                        <a:t>※</a:t>
                      </a:r>
                      <a:endParaRPr sz="975" baseline="59829" dirty="0">
                        <a:latin typeface="+mj-ea"/>
                        <a:ea typeface="+mj-ea"/>
                        <a:cs typeface="Meiryo UI"/>
                      </a:endParaRPr>
                    </a:p>
                  </a:txBody>
                  <a:tcPr marL="0" marR="0" marT="45085"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E9EBF5"/>
                    </a:solidFill>
                  </a:tcPr>
                </a:tc>
                <a:tc>
                  <a:txBody>
                    <a:bodyPr/>
                    <a:lstStyle/>
                    <a:p>
                      <a:pPr marR="85725" algn="r">
                        <a:lnSpc>
                          <a:spcPct val="100000"/>
                        </a:lnSpc>
                        <a:spcBef>
                          <a:spcPts val="355"/>
                        </a:spcBef>
                      </a:pPr>
                      <a:r>
                        <a:rPr sz="1000" spc="-25" dirty="0">
                          <a:latin typeface="+mj-ea"/>
                          <a:ea typeface="+mj-ea"/>
                          <a:cs typeface="Meiryo UI"/>
                        </a:rPr>
                        <a:t>10</a:t>
                      </a:r>
                      <a:endParaRPr sz="1000" dirty="0">
                        <a:latin typeface="+mj-ea"/>
                        <a:ea typeface="+mj-ea"/>
                        <a:cs typeface="Meiryo UI"/>
                      </a:endParaRPr>
                    </a:p>
                  </a:txBody>
                  <a:tcPr marL="0" marR="0" marT="45085"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E9EBF5"/>
                    </a:solidFill>
                  </a:tcPr>
                </a:tc>
                <a:tc>
                  <a:txBody>
                    <a:bodyPr/>
                    <a:lstStyle/>
                    <a:p>
                      <a:pPr marR="83185" algn="r">
                        <a:lnSpc>
                          <a:spcPct val="100000"/>
                        </a:lnSpc>
                        <a:spcBef>
                          <a:spcPts val="355"/>
                        </a:spcBef>
                      </a:pPr>
                      <a:r>
                        <a:rPr sz="1000" spc="-25" dirty="0">
                          <a:latin typeface="+mj-ea"/>
                          <a:ea typeface="+mj-ea"/>
                          <a:cs typeface="Meiryo UI"/>
                        </a:rPr>
                        <a:t>20</a:t>
                      </a:r>
                      <a:endParaRPr sz="1000" dirty="0">
                        <a:latin typeface="+mj-ea"/>
                        <a:ea typeface="+mj-ea"/>
                        <a:cs typeface="Meiryo UI"/>
                      </a:endParaRPr>
                    </a:p>
                  </a:txBody>
                  <a:tcPr marL="0" marR="0" marT="45085"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E9EBF5"/>
                    </a:solidFill>
                  </a:tcPr>
                </a:tc>
                <a:tc>
                  <a:txBody>
                    <a:bodyPr/>
                    <a:lstStyle/>
                    <a:p>
                      <a:pPr marR="84455" algn="r">
                        <a:lnSpc>
                          <a:spcPct val="100000"/>
                        </a:lnSpc>
                        <a:spcBef>
                          <a:spcPts val="355"/>
                        </a:spcBef>
                      </a:pPr>
                      <a:r>
                        <a:rPr sz="1000" spc="-25" dirty="0">
                          <a:latin typeface="+mj-ea"/>
                          <a:ea typeface="+mj-ea"/>
                          <a:cs typeface="Meiryo UI"/>
                        </a:rPr>
                        <a:t>40</a:t>
                      </a:r>
                      <a:endParaRPr sz="1000" dirty="0">
                        <a:latin typeface="+mj-ea"/>
                        <a:ea typeface="+mj-ea"/>
                        <a:cs typeface="Meiryo UI"/>
                      </a:endParaRPr>
                    </a:p>
                  </a:txBody>
                  <a:tcPr marL="0" marR="0" marT="45085" marB="0">
                    <a:lnL w="12700">
                      <a:solidFill>
                        <a:srgbClr val="FFFFFF"/>
                      </a:solidFill>
                      <a:prstDash val="solid"/>
                    </a:lnL>
                    <a:lnR w="12700">
                      <a:solidFill>
                        <a:srgbClr val="FFFFFF"/>
                      </a:solidFill>
                      <a:prstDash val="solid"/>
                    </a:lnR>
                    <a:lnT w="12700">
                      <a:solidFill>
                        <a:srgbClr val="FFFFFF"/>
                      </a:solidFill>
                      <a:prstDash val="soli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10002"/>
                  </a:ext>
                </a:extLst>
              </a:tr>
              <a:tr h="221122">
                <a:tc>
                  <a:txBody>
                    <a:bodyPr/>
                    <a:lstStyle/>
                    <a:p>
                      <a:pPr marL="90805">
                        <a:lnSpc>
                          <a:spcPct val="100000"/>
                        </a:lnSpc>
                        <a:spcBef>
                          <a:spcPts val="355"/>
                        </a:spcBef>
                      </a:pPr>
                      <a:r>
                        <a:rPr sz="1000" spc="-25" dirty="0" err="1">
                          <a:latin typeface="+mj-ea"/>
                          <a:ea typeface="+mj-ea"/>
                          <a:cs typeface="Meiryo UI"/>
                        </a:rPr>
                        <a:t>ピタバスタチン</a:t>
                      </a:r>
                      <a:endParaRPr sz="1000" dirty="0">
                        <a:latin typeface="+mj-ea"/>
                        <a:ea typeface="+mj-ea"/>
                        <a:cs typeface="Meiryo UI"/>
                      </a:endParaRPr>
                    </a:p>
                  </a:txBody>
                  <a:tcPr marL="0" marR="0" marT="45085" marB="0">
                    <a:lnL w="12700">
                      <a:solidFill>
                        <a:srgbClr val="FFFFFF"/>
                      </a:solidFill>
                      <a:prstDash val="solid"/>
                    </a:lnL>
                    <a:lnR w="12700">
                      <a:solidFill>
                        <a:srgbClr val="FFFFFF"/>
                      </a:solidFill>
                      <a:prstDash val="solid"/>
                    </a:lnR>
                    <a:lnT w="12700" cap="flat" cmpd="sng" algn="ctr">
                      <a:solidFill>
                        <a:srgbClr val="FFFFFF"/>
                      </a:solidFill>
                      <a:prstDash val="solid"/>
                      <a:round/>
                      <a:headEnd type="none" w="med" len="med"/>
                      <a:tailEnd type="none" w="med" len="med"/>
                    </a:lnT>
                    <a:lnB w="12700">
                      <a:solidFill>
                        <a:srgbClr val="FFFFFF"/>
                      </a:solidFill>
                      <a:prstDash val="solid"/>
                    </a:lnB>
                    <a:solidFill>
                      <a:srgbClr val="CFD4EA"/>
                    </a:solidFill>
                  </a:tcPr>
                </a:tc>
                <a:tc>
                  <a:txBody>
                    <a:bodyPr/>
                    <a:lstStyle/>
                    <a:p>
                      <a:pPr marR="86360" algn="r">
                        <a:lnSpc>
                          <a:spcPct val="100000"/>
                        </a:lnSpc>
                        <a:spcBef>
                          <a:spcPts val="355"/>
                        </a:spcBef>
                      </a:pPr>
                      <a:r>
                        <a:rPr sz="1000" spc="-50" dirty="0">
                          <a:latin typeface="+mj-ea"/>
                          <a:ea typeface="+mj-ea"/>
                          <a:cs typeface="Meiryo UI"/>
                        </a:rPr>
                        <a:t>1</a:t>
                      </a:r>
                      <a:endParaRPr sz="1000" dirty="0">
                        <a:latin typeface="+mj-ea"/>
                        <a:ea typeface="+mj-ea"/>
                        <a:cs typeface="Meiryo UI"/>
                      </a:endParaRPr>
                    </a:p>
                  </a:txBody>
                  <a:tcPr marL="0" marR="0" marT="45085" marB="0">
                    <a:lnL w="12700">
                      <a:solidFill>
                        <a:srgbClr val="FFFFFF"/>
                      </a:solidFill>
                      <a:prstDash val="solid"/>
                    </a:lnL>
                    <a:lnR w="12700">
                      <a:solidFill>
                        <a:srgbClr val="FFFFFF"/>
                      </a:solidFill>
                      <a:prstDash val="solid"/>
                    </a:lnR>
                    <a:lnT w="12700" cap="flat" cmpd="sng" algn="ctr">
                      <a:solidFill>
                        <a:srgbClr val="FFFFFF"/>
                      </a:solidFill>
                      <a:prstDash val="solid"/>
                      <a:round/>
                      <a:headEnd type="none" w="med" len="med"/>
                      <a:tailEnd type="none" w="med" len="med"/>
                    </a:lnT>
                    <a:lnB w="12700">
                      <a:solidFill>
                        <a:srgbClr val="FFFFFF"/>
                      </a:solidFill>
                      <a:prstDash val="solid"/>
                    </a:lnB>
                    <a:solidFill>
                      <a:srgbClr val="CFD4EA"/>
                    </a:solidFill>
                  </a:tcPr>
                </a:tc>
                <a:tc>
                  <a:txBody>
                    <a:bodyPr/>
                    <a:lstStyle/>
                    <a:p>
                      <a:pPr marR="83820" algn="r">
                        <a:lnSpc>
                          <a:spcPct val="100000"/>
                        </a:lnSpc>
                        <a:spcBef>
                          <a:spcPts val="355"/>
                        </a:spcBef>
                      </a:pPr>
                      <a:r>
                        <a:rPr sz="1000" spc="-50" dirty="0">
                          <a:latin typeface="+mj-ea"/>
                          <a:ea typeface="+mj-ea"/>
                          <a:cs typeface="Meiryo UI"/>
                        </a:rPr>
                        <a:t>2</a:t>
                      </a:r>
                      <a:endParaRPr sz="1000" dirty="0">
                        <a:latin typeface="+mj-ea"/>
                        <a:ea typeface="+mj-ea"/>
                        <a:cs typeface="Meiryo UI"/>
                      </a:endParaRPr>
                    </a:p>
                  </a:txBody>
                  <a:tcPr marL="0" marR="0" marT="45085" marB="0">
                    <a:lnL w="12700">
                      <a:solidFill>
                        <a:srgbClr val="FFFFFF"/>
                      </a:solidFill>
                      <a:prstDash val="solid"/>
                    </a:lnL>
                    <a:lnR w="12700">
                      <a:solidFill>
                        <a:srgbClr val="FFFFFF"/>
                      </a:solidFill>
                      <a:prstDash val="solid"/>
                    </a:lnR>
                    <a:lnT w="12700" cap="flat" cmpd="sng" algn="ctr">
                      <a:solidFill>
                        <a:srgbClr val="FFFFFF"/>
                      </a:solidFill>
                      <a:prstDash val="solid"/>
                      <a:round/>
                      <a:headEnd type="none" w="med" len="med"/>
                      <a:tailEnd type="none" w="med" len="med"/>
                    </a:lnT>
                    <a:lnB w="12700">
                      <a:solidFill>
                        <a:srgbClr val="FFFFFF"/>
                      </a:solidFill>
                      <a:prstDash val="solid"/>
                    </a:lnB>
                    <a:solidFill>
                      <a:srgbClr val="CFD4EA"/>
                    </a:solidFill>
                  </a:tcPr>
                </a:tc>
                <a:tc>
                  <a:txBody>
                    <a:bodyPr/>
                    <a:lstStyle/>
                    <a:p>
                      <a:pPr marR="85090" algn="r">
                        <a:lnSpc>
                          <a:spcPct val="100000"/>
                        </a:lnSpc>
                        <a:spcBef>
                          <a:spcPts val="355"/>
                        </a:spcBef>
                      </a:pPr>
                      <a:r>
                        <a:rPr sz="1000" spc="-50" dirty="0">
                          <a:latin typeface="+mj-ea"/>
                          <a:ea typeface="+mj-ea"/>
                          <a:cs typeface="Meiryo UI"/>
                        </a:rPr>
                        <a:t>4</a:t>
                      </a:r>
                      <a:endParaRPr sz="1000" dirty="0">
                        <a:latin typeface="+mj-ea"/>
                        <a:ea typeface="+mj-ea"/>
                        <a:cs typeface="Meiryo UI"/>
                      </a:endParaRPr>
                    </a:p>
                  </a:txBody>
                  <a:tcPr marL="0" marR="0" marT="45085" marB="0">
                    <a:lnL w="12700">
                      <a:solidFill>
                        <a:srgbClr val="FFFFFF"/>
                      </a:solidFill>
                      <a:prstDash val="solid"/>
                    </a:lnL>
                    <a:lnR w="12700">
                      <a:solidFill>
                        <a:srgbClr val="FFFFFF"/>
                      </a:solidFill>
                      <a:prstDash val="solid"/>
                    </a:lnR>
                    <a:lnT w="12700" cap="flat" cmpd="sng" algn="ctr">
                      <a:solidFill>
                        <a:srgbClr val="FFFFFF"/>
                      </a:solidFill>
                      <a:prstDash val="solid"/>
                      <a:round/>
                      <a:headEnd type="none" w="med" len="med"/>
                      <a:tailEnd type="none" w="med" len="med"/>
                    </a:lnT>
                    <a:lnB w="12700">
                      <a:solidFill>
                        <a:srgbClr val="FFFFFF"/>
                      </a:solidFill>
                      <a:prstDash val="solid"/>
                    </a:lnB>
                    <a:solidFill>
                      <a:srgbClr val="CFD4EA"/>
                    </a:solidFill>
                  </a:tcPr>
                </a:tc>
                <a:extLst>
                  <a:ext uri="{0D108BD9-81ED-4DB2-BD59-A6C34878D82A}">
                    <a16:rowId xmlns:a16="http://schemas.microsoft.com/office/drawing/2014/main" val="10003"/>
                  </a:ext>
                </a:extLst>
              </a:tr>
            </a:tbl>
          </a:graphicData>
        </a:graphic>
      </p:graphicFrame>
      <p:sp>
        <p:nvSpPr>
          <p:cNvPr id="46" name="object 46"/>
          <p:cNvSpPr txBox="1"/>
          <p:nvPr/>
        </p:nvSpPr>
        <p:spPr>
          <a:xfrm>
            <a:off x="4584965" y="1983532"/>
            <a:ext cx="1805939" cy="151323"/>
          </a:xfrm>
          <a:prstGeom prst="rect">
            <a:avLst/>
          </a:prstGeom>
        </p:spPr>
        <p:txBody>
          <a:bodyPr vert="horz" wrap="square" lIns="0" tIns="12700" rIns="0" bIns="0" rtlCol="0">
            <a:spAutoFit/>
          </a:bodyPr>
          <a:lstStyle/>
          <a:p>
            <a:pPr marL="12700">
              <a:lnSpc>
                <a:spcPct val="100000"/>
              </a:lnSpc>
              <a:spcBef>
                <a:spcPts val="100"/>
              </a:spcBef>
            </a:pPr>
            <a:r>
              <a:rPr sz="900" spc="30" dirty="0">
                <a:latin typeface="+mj-ea"/>
                <a:ea typeface="+mj-ea"/>
                <a:cs typeface="Meiryo UI"/>
              </a:rPr>
              <a:t>※ </a:t>
            </a:r>
            <a:r>
              <a:rPr sz="900" spc="-10" dirty="0">
                <a:latin typeface="+mj-ea"/>
                <a:ea typeface="+mj-ea"/>
                <a:cs typeface="Meiryo UI"/>
              </a:rPr>
              <a:t>FH</a:t>
            </a:r>
            <a:r>
              <a:rPr sz="900" spc="-15" dirty="0">
                <a:latin typeface="+mj-ea"/>
                <a:ea typeface="+mj-ea"/>
                <a:cs typeface="Meiryo UI"/>
              </a:rPr>
              <a:t>の場合のみ</a:t>
            </a:r>
            <a:r>
              <a:rPr sz="900" spc="-10" dirty="0">
                <a:latin typeface="+mj-ea"/>
                <a:ea typeface="+mj-ea"/>
                <a:cs typeface="Meiryo UI"/>
              </a:rPr>
              <a:t>40mg</a:t>
            </a:r>
            <a:r>
              <a:rPr sz="900" spc="-20" dirty="0">
                <a:latin typeface="+mj-ea"/>
                <a:ea typeface="+mj-ea"/>
                <a:cs typeface="Meiryo UI"/>
              </a:rPr>
              <a:t>まで増量可能</a:t>
            </a:r>
            <a:endParaRPr sz="900" dirty="0">
              <a:latin typeface="+mj-ea"/>
              <a:ea typeface="+mj-ea"/>
              <a:cs typeface="Meiryo UI"/>
            </a:endParaRPr>
          </a:p>
        </p:txBody>
      </p:sp>
      <p:sp>
        <p:nvSpPr>
          <p:cNvPr id="88" name="object 23">
            <a:extLst>
              <a:ext uri="{FF2B5EF4-FFF2-40B4-BE49-F238E27FC236}">
                <a16:creationId xmlns:a16="http://schemas.microsoft.com/office/drawing/2014/main" id="{1D98941C-FB1B-BC4F-690F-43E549B4E599}"/>
              </a:ext>
            </a:extLst>
          </p:cNvPr>
          <p:cNvSpPr txBox="1">
            <a:spLocks/>
          </p:cNvSpPr>
          <p:nvPr/>
        </p:nvSpPr>
        <p:spPr>
          <a:xfrm>
            <a:off x="2857204" y="194630"/>
            <a:ext cx="3151631" cy="289823"/>
          </a:xfrm>
          <a:prstGeom prst="rect">
            <a:avLst/>
          </a:prstGeom>
        </p:spPr>
        <p:txBody>
          <a:bodyPr vert="horz" wrap="square" lIns="0" tIns="12700" rIns="0" bIns="0" rtlCol="0">
            <a:spAutoFit/>
          </a:bodyPr>
          <a:lstStyle>
            <a:lvl1pPr>
              <a:defRPr sz="1800" b="1" i="1">
                <a:solidFill>
                  <a:srgbClr val="FF0000"/>
                </a:solidFill>
                <a:latin typeface="Meiryo UI"/>
                <a:ea typeface="+mj-ea"/>
                <a:cs typeface="Meiryo UI"/>
              </a:defRPr>
            </a:lvl1pPr>
          </a:lstStyle>
          <a:p>
            <a:pPr marL="12700">
              <a:spcBef>
                <a:spcPts val="100"/>
              </a:spcBef>
            </a:pPr>
            <a:r>
              <a:rPr lang="ja-JP" altLang="en-US" i="0" spc="-20" dirty="0">
                <a:solidFill>
                  <a:schemeClr val="tx1"/>
                </a:solidFill>
              </a:rPr>
              <a:t>冠動脈疾患の地域連携フロー</a:t>
            </a:r>
            <a:endParaRPr lang="en-US" i="0" spc="-20" dirty="0">
              <a:solidFill>
                <a:schemeClr val="tx1"/>
              </a:solidFill>
            </a:endParaRPr>
          </a:p>
        </p:txBody>
      </p:sp>
      <p:sp>
        <p:nvSpPr>
          <p:cNvPr id="93" name="object 6">
            <a:extLst>
              <a:ext uri="{FF2B5EF4-FFF2-40B4-BE49-F238E27FC236}">
                <a16:creationId xmlns:a16="http://schemas.microsoft.com/office/drawing/2014/main" id="{40DA1C17-8582-F3F2-E4BC-AE9040AE3B0A}"/>
              </a:ext>
            </a:extLst>
          </p:cNvPr>
          <p:cNvSpPr txBox="1"/>
          <p:nvPr/>
        </p:nvSpPr>
        <p:spPr>
          <a:xfrm>
            <a:off x="1598529" y="3825498"/>
            <a:ext cx="4663009" cy="151323"/>
          </a:xfrm>
          <a:prstGeom prst="rect">
            <a:avLst/>
          </a:prstGeom>
        </p:spPr>
        <p:txBody>
          <a:bodyPr vert="horz" wrap="square" lIns="0" tIns="12700" rIns="0" bIns="0" rtlCol="0">
            <a:spAutoFit/>
          </a:bodyPr>
          <a:lstStyle/>
          <a:p>
            <a:pPr marL="12700">
              <a:lnSpc>
                <a:spcPct val="100000"/>
              </a:lnSpc>
              <a:spcBef>
                <a:spcPts val="100"/>
              </a:spcBef>
            </a:pPr>
            <a:r>
              <a:rPr lang="en-US" altLang="ja-JP" sz="900" spc="-20" baseline="30000" dirty="0">
                <a:solidFill>
                  <a:srgbClr val="0000FF"/>
                </a:solidFill>
                <a:latin typeface="Meiryo UI"/>
                <a:cs typeface="Meiryo UI"/>
              </a:rPr>
              <a:t>※※</a:t>
            </a:r>
            <a:r>
              <a:rPr lang="en-US" sz="900" spc="-20" dirty="0">
                <a:solidFill>
                  <a:srgbClr val="0000FF"/>
                </a:solidFill>
                <a:latin typeface="Meiryo UI"/>
                <a:cs typeface="Meiryo UI"/>
              </a:rPr>
              <a:t>FH</a:t>
            </a:r>
            <a:r>
              <a:rPr lang="ja-JP" altLang="en-US" sz="900" spc="-20" dirty="0">
                <a:solidFill>
                  <a:srgbClr val="0000FF"/>
                </a:solidFill>
                <a:latin typeface="Meiryo UI"/>
                <a:cs typeface="Meiryo UI"/>
              </a:rPr>
              <a:t>、</a:t>
            </a:r>
            <a:r>
              <a:rPr sz="900" spc="-20" dirty="0">
                <a:solidFill>
                  <a:srgbClr val="0000FF"/>
                </a:solidFill>
                <a:latin typeface="Meiryo UI"/>
                <a:cs typeface="Meiryo UI"/>
              </a:rPr>
              <a:t> </a:t>
            </a:r>
            <a:r>
              <a:rPr sz="900" spc="-20" dirty="0" err="1">
                <a:solidFill>
                  <a:srgbClr val="0000FF"/>
                </a:solidFill>
                <a:latin typeface="Meiryo UI"/>
                <a:cs typeface="Meiryo UI"/>
              </a:rPr>
              <a:t>糖尿病、末梢動脈疾患</a:t>
            </a:r>
            <a:r>
              <a:rPr lang="ja-JP" altLang="en-US" sz="900" spc="-20" dirty="0">
                <a:solidFill>
                  <a:srgbClr val="0000FF"/>
                </a:solidFill>
                <a:latin typeface="Meiryo UI"/>
                <a:cs typeface="Meiryo UI"/>
              </a:rPr>
              <a:t>の合併、または、若年、多枝病変、複数回のイベント既往例など</a:t>
            </a:r>
            <a:endParaRPr sz="900" dirty="0">
              <a:latin typeface="Meiryo UI"/>
              <a:cs typeface="Meiryo UI"/>
            </a:endParaRPr>
          </a:p>
        </p:txBody>
      </p:sp>
      <p:sp>
        <p:nvSpPr>
          <p:cNvPr id="101" name="四角形: 角を丸くする 100">
            <a:extLst>
              <a:ext uri="{FF2B5EF4-FFF2-40B4-BE49-F238E27FC236}">
                <a16:creationId xmlns:a16="http://schemas.microsoft.com/office/drawing/2014/main" id="{D1644AA3-DDB2-924A-EC19-4F73BA51228A}"/>
              </a:ext>
            </a:extLst>
          </p:cNvPr>
          <p:cNvSpPr/>
          <p:nvPr/>
        </p:nvSpPr>
        <p:spPr>
          <a:xfrm>
            <a:off x="106826" y="1289786"/>
            <a:ext cx="288000" cy="2700000"/>
          </a:xfrm>
          <a:prstGeom prst="roundRect">
            <a:avLst/>
          </a:prstGeom>
          <a:noFill/>
          <a:ln w="3175">
            <a:solidFill>
              <a:srgbClr val="39694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3" name="object 43"/>
          <p:cNvSpPr txBox="1"/>
          <p:nvPr/>
        </p:nvSpPr>
        <p:spPr>
          <a:xfrm>
            <a:off x="158735" y="1431585"/>
            <a:ext cx="277893" cy="2382061"/>
          </a:xfrm>
          <a:prstGeom prst="rect">
            <a:avLst/>
          </a:prstGeom>
          <a:noFill/>
        </p:spPr>
        <p:txBody>
          <a:bodyPr vert="horz" wrap="square" lIns="0" tIns="14604" rIns="0" bIns="0" rtlCol="0">
            <a:spAutoFit/>
          </a:bodyPr>
          <a:lstStyle/>
          <a:p>
            <a:pPr>
              <a:lnSpc>
                <a:spcPct val="100000"/>
              </a:lnSpc>
              <a:spcBef>
                <a:spcPts val="114"/>
              </a:spcBef>
            </a:pPr>
            <a:r>
              <a:rPr lang="ja-JP" altLang="en-US" sz="1600" b="1" spc="-15" dirty="0">
                <a:uFill>
                  <a:solidFill>
                    <a:srgbClr val="000000"/>
                  </a:solidFill>
                </a:uFill>
                <a:latin typeface="ＭＳ Ｐゴシック" panose="020B0600070205080204" pitchFamily="50" charset="-128"/>
                <a:ea typeface="ＭＳ Ｐゴシック" panose="020B0600070205080204" pitchFamily="50" charset="-128"/>
                <a:cs typeface="Meiryo UI"/>
              </a:rPr>
              <a:t>入</a:t>
            </a:r>
            <a:endParaRPr lang="en-US" altLang="ja-JP" sz="1600" b="1" spc="-15" dirty="0">
              <a:uFill>
                <a:solidFill>
                  <a:srgbClr val="000000"/>
                </a:solidFill>
              </a:uFill>
              <a:latin typeface="ＭＳ Ｐゴシック" panose="020B0600070205080204" pitchFamily="50" charset="-128"/>
              <a:ea typeface="ＭＳ Ｐゴシック" panose="020B0600070205080204" pitchFamily="50" charset="-128"/>
              <a:cs typeface="Meiryo UI"/>
            </a:endParaRPr>
          </a:p>
          <a:p>
            <a:pPr>
              <a:lnSpc>
                <a:spcPct val="100000"/>
              </a:lnSpc>
              <a:spcBef>
                <a:spcPts val="114"/>
              </a:spcBef>
            </a:pPr>
            <a:r>
              <a:rPr lang="ja-JP" altLang="en-US" sz="1600" b="1" spc="-15" dirty="0">
                <a:uFill>
                  <a:solidFill>
                    <a:srgbClr val="000000"/>
                  </a:solidFill>
                </a:uFill>
                <a:latin typeface="ＭＳ Ｐゴシック" panose="020B0600070205080204" pitchFamily="50" charset="-128"/>
                <a:ea typeface="ＭＳ Ｐゴシック" panose="020B0600070205080204" pitchFamily="50" charset="-128"/>
                <a:cs typeface="Meiryo UI"/>
              </a:rPr>
              <a:t>院</a:t>
            </a:r>
            <a:endParaRPr lang="en-US" altLang="ja-JP" sz="1600" b="1" spc="-15" dirty="0">
              <a:uFill>
                <a:solidFill>
                  <a:srgbClr val="000000"/>
                </a:solidFill>
              </a:uFill>
              <a:latin typeface="ＭＳ Ｐゴシック" panose="020B0600070205080204" pitchFamily="50" charset="-128"/>
              <a:ea typeface="ＭＳ Ｐゴシック" panose="020B0600070205080204" pitchFamily="50" charset="-128"/>
              <a:cs typeface="Meiryo UI"/>
            </a:endParaRPr>
          </a:p>
          <a:p>
            <a:pPr>
              <a:lnSpc>
                <a:spcPct val="100000"/>
              </a:lnSpc>
              <a:spcBef>
                <a:spcPts val="114"/>
              </a:spcBef>
            </a:pPr>
            <a:r>
              <a:rPr lang="ja-JP" altLang="en-US" sz="1600" b="1" spc="-15" dirty="0">
                <a:uFill>
                  <a:solidFill>
                    <a:srgbClr val="000000"/>
                  </a:solidFill>
                </a:uFill>
                <a:latin typeface="ＭＳ Ｐゴシック" panose="020B0600070205080204" pitchFamily="50" charset="-128"/>
                <a:ea typeface="ＭＳ Ｐゴシック" panose="020B0600070205080204" pitchFamily="50" charset="-128"/>
                <a:cs typeface="Meiryo UI"/>
              </a:rPr>
              <a:t>中</a:t>
            </a:r>
            <a:endParaRPr lang="en-US" altLang="ja-JP" sz="1600" b="1" spc="-15" dirty="0">
              <a:uFill>
                <a:solidFill>
                  <a:srgbClr val="000000"/>
                </a:solidFill>
              </a:uFill>
              <a:latin typeface="ＭＳ Ｐゴシック" panose="020B0600070205080204" pitchFamily="50" charset="-128"/>
              <a:ea typeface="ＭＳ Ｐゴシック" panose="020B0600070205080204" pitchFamily="50" charset="-128"/>
              <a:cs typeface="Meiryo UI"/>
            </a:endParaRPr>
          </a:p>
          <a:p>
            <a:pPr>
              <a:lnSpc>
                <a:spcPct val="100000"/>
              </a:lnSpc>
              <a:spcBef>
                <a:spcPts val="114"/>
              </a:spcBef>
            </a:pPr>
            <a:endParaRPr lang="en-US" altLang="ja-JP" sz="1600" b="1" spc="-15" dirty="0">
              <a:uFill>
                <a:solidFill>
                  <a:srgbClr val="000000"/>
                </a:solidFill>
              </a:uFill>
              <a:latin typeface="ＭＳ Ｐゴシック" panose="020B0600070205080204" pitchFamily="50" charset="-128"/>
              <a:ea typeface="ＭＳ Ｐゴシック" panose="020B0600070205080204" pitchFamily="50" charset="-128"/>
              <a:cs typeface="Meiryo UI"/>
            </a:endParaRPr>
          </a:p>
          <a:p>
            <a:pPr>
              <a:lnSpc>
                <a:spcPct val="100000"/>
              </a:lnSpc>
              <a:spcBef>
                <a:spcPts val="114"/>
              </a:spcBef>
            </a:pPr>
            <a:r>
              <a:rPr lang="ja-JP" altLang="en-US" sz="3600" spc="-15" dirty="0">
                <a:uFill>
                  <a:solidFill>
                    <a:srgbClr val="000000"/>
                  </a:solidFill>
                </a:uFill>
                <a:latin typeface="ＭＳ Ｐゴシック" panose="020B0600070205080204" pitchFamily="50" charset="-128"/>
                <a:ea typeface="ＭＳ Ｐゴシック" panose="020B0600070205080204" pitchFamily="50" charset="-128"/>
                <a:cs typeface="Meiryo UI"/>
              </a:rPr>
              <a:t>≀</a:t>
            </a:r>
            <a:endParaRPr lang="en-US" altLang="ja-JP" sz="1600" spc="-15" dirty="0">
              <a:uFill>
                <a:solidFill>
                  <a:srgbClr val="000000"/>
                </a:solidFill>
              </a:uFill>
              <a:latin typeface="ＭＳ Ｐゴシック" panose="020B0600070205080204" pitchFamily="50" charset="-128"/>
              <a:ea typeface="ＭＳ Ｐゴシック" panose="020B0600070205080204" pitchFamily="50" charset="-128"/>
              <a:cs typeface="Meiryo UI"/>
            </a:endParaRPr>
          </a:p>
          <a:p>
            <a:pPr>
              <a:lnSpc>
                <a:spcPct val="100000"/>
              </a:lnSpc>
              <a:spcBef>
                <a:spcPts val="114"/>
              </a:spcBef>
            </a:pPr>
            <a:endParaRPr lang="en-US" altLang="ja-JP" sz="1600" b="1" spc="-15" dirty="0">
              <a:uFill>
                <a:solidFill>
                  <a:srgbClr val="000000"/>
                </a:solidFill>
              </a:uFill>
              <a:latin typeface="ＭＳ Ｐゴシック" panose="020B0600070205080204" pitchFamily="50" charset="-128"/>
              <a:ea typeface="ＭＳ Ｐゴシック" panose="020B0600070205080204" pitchFamily="50" charset="-128"/>
              <a:cs typeface="Meiryo UI"/>
            </a:endParaRPr>
          </a:p>
          <a:p>
            <a:pPr>
              <a:lnSpc>
                <a:spcPct val="100000"/>
              </a:lnSpc>
              <a:spcBef>
                <a:spcPts val="114"/>
              </a:spcBef>
            </a:pPr>
            <a:r>
              <a:rPr lang="ja-JP" altLang="en-US" sz="1600" b="1" spc="-15" dirty="0">
                <a:uFill>
                  <a:solidFill>
                    <a:srgbClr val="000000"/>
                  </a:solidFill>
                </a:uFill>
                <a:latin typeface="ＭＳ Ｐゴシック" panose="020B0600070205080204" pitchFamily="50" charset="-128"/>
                <a:ea typeface="ＭＳ Ｐゴシック" panose="020B0600070205080204" pitchFamily="50" charset="-128"/>
                <a:cs typeface="Meiryo UI"/>
              </a:rPr>
              <a:t>退</a:t>
            </a:r>
            <a:endParaRPr lang="en-US" altLang="ja-JP" sz="1600" b="1" spc="-15" dirty="0">
              <a:uFill>
                <a:solidFill>
                  <a:srgbClr val="000000"/>
                </a:solidFill>
              </a:uFill>
              <a:latin typeface="ＭＳ Ｐゴシック" panose="020B0600070205080204" pitchFamily="50" charset="-128"/>
              <a:ea typeface="ＭＳ Ｐゴシック" panose="020B0600070205080204" pitchFamily="50" charset="-128"/>
              <a:cs typeface="Meiryo UI"/>
            </a:endParaRPr>
          </a:p>
          <a:p>
            <a:pPr>
              <a:lnSpc>
                <a:spcPct val="100000"/>
              </a:lnSpc>
              <a:spcBef>
                <a:spcPts val="114"/>
              </a:spcBef>
            </a:pPr>
            <a:r>
              <a:rPr lang="ja-JP" altLang="en-US" sz="1600" b="1" spc="-15" dirty="0">
                <a:uFill>
                  <a:solidFill>
                    <a:srgbClr val="000000"/>
                  </a:solidFill>
                </a:uFill>
                <a:latin typeface="ＭＳ Ｐゴシック" panose="020B0600070205080204" pitchFamily="50" charset="-128"/>
                <a:ea typeface="ＭＳ Ｐゴシック" panose="020B0600070205080204" pitchFamily="50" charset="-128"/>
                <a:cs typeface="Meiryo UI"/>
              </a:rPr>
              <a:t>院</a:t>
            </a:r>
            <a:endParaRPr lang="en-US" altLang="ja-JP" sz="1600" b="1" spc="-15" dirty="0">
              <a:uFill>
                <a:solidFill>
                  <a:srgbClr val="000000"/>
                </a:solidFill>
              </a:uFill>
              <a:latin typeface="ＭＳ Ｐゴシック" panose="020B0600070205080204" pitchFamily="50" charset="-128"/>
              <a:ea typeface="ＭＳ Ｐゴシック" panose="020B0600070205080204" pitchFamily="50" charset="-128"/>
              <a:cs typeface="Meiryo UI"/>
            </a:endParaRPr>
          </a:p>
        </p:txBody>
      </p:sp>
      <p:sp>
        <p:nvSpPr>
          <p:cNvPr id="105" name="テキスト ボックス 104">
            <a:extLst>
              <a:ext uri="{FF2B5EF4-FFF2-40B4-BE49-F238E27FC236}">
                <a16:creationId xmlns:a16="http://schemas.microsoft.com/office/drawing/2014/main" id="{04E7AB8E-8B86-4D50-57D5-E52ECB8F88B7}"/>
              </a:ext>
            </a:extLst>
          </p:cNvPr>
          <p:cNvSpPr txBox="1"/>
          <p:nvPr/>
        </p:nvSpPr>
        <p:spPr>
          <a:xfrm>
            <a:off x="6800021" y="1202853"/>
            <a:ext cx="5046192" cy="1815882"/>
          </a:xfrm>
          <a:prstGeom prst="rect">
            <a:avLst/>
          </a:prstGeom>
          <a:noFill/>
        </p:spPr>
        <p:txBody>
          <a:bodyPr wrap="square">
            <a:spAutoFit/>
          </a:bodyPr>
          <a:lstStyle/>
          <a:p>
            <a:r>
              <a:rPr lang="ja-JP" altLang="en-US" sz="1600" b="0" i="0" u="none" strike="noStrike" baseline="0" dirty="0">
                <a:solidFill>
                  <a:srgbClr val="000000"/>
                </a:solidFill>
                <a:latin typeface="+mj-ea"/>
                <a:ea typeface="+mj-ea"/>
              </a:rPr>
              <a:t>　  　　　 年　　　  月　　  　日　より</a:t>
            </a:r>
          </a:p>
          <a:p>
            <a:r>
              <a:rPr lang="ja-JP" altLang="en-US" sz="1600" b="0" i="0" u="none" strike="noStrike" baseline="0" dirty="0">
                <a:solidFill>
                  <a:srgbClr val="000000"/>
                </a:solidFill>
                <a:latin typeface="+mj-ea"/>
                <a:ea typeface="+mj-ea"/>
              </a:rPr>
              <a:t>下記の</a:t>
            </a:r>
            <a:r>
              <a:rPr lang="en-US" altLang="ja-JP" sz="1600" b="0" i="0" u="none" strike="noStrike" baseline="0" dirty="0">
                <a:solidFill>
                  <a:srgbClr val="000000"/>
                </a:solidFill>
                <a:latin typeface="+mj-ea"/>
                <a:ea typeface="+mj-ea"/>
              </a:rPr>
              <a:t>2</a:t>
            </a:r>
            <a:r>
              <a:rPr lang="ja-JP" altLang="en-US" sz="1600" b="0" i="0" u="none" strike="noStrike" baseline="0" dirty="0">
                <a:solidFill>
                  <a:srgbClr val="000000"/>
                </a:solidFill>
                <a:latin typeface="+mj-ea"/>
                <a:ea typeface="+mj-ea"/>
              </a:rPr>
              <a:t>剤抗血小板薬（</a:t>
            </a:r>
            <a:r>
              <a:rPr lang="en-US" altLang="ja-JP" sz="1600" b="0" i="0" u="none" strike="noStrike" baseline="0" dirty="0">
                <a:solidFill>
                  <a:srgbClr val="000000"/>
                </a:solidFill>
                <a:latin typeface="+mj-ea"/>
                <a:ea typeface="+mj-ea"/>
              </a:rPr>
              <a:t>DAPT</a:t>
            </a:r>
            <a:r>
              <a:rPr lang="ja-JP" altLang="en-US" sz="1600" b="0" i="0" u="none" strike="noStrike" baseline="0" dirty="0">
                <a:solidFill>
                  <a:srgbClr val="000000"/>
                </a:solidFill>
                <a:latin typeface="+mj-ea"/>
                <a:ea typeface="+mj-ea"/>
              </a:rPr>
              <a:t>）を内服中です。</a:t>
            </a:r>
            <a:endParaRPr lang="en-US" altLang="ja-JP" sz="1600" b="0" i="0" u="none" strike="noStrike" baseline="0" dirty="0">
              <a:solidFill>
                <a:srgbClr val="000000"/>
              </a:solidFill>
              <a:latin typeface="+mj-ea"/>
              <a:ea typeface="+mj-ea"/>
            </a:endParaRPr>
          </a:p>
          <a:p>
            <a:endParaRPr lang="ja-JP" altLang="en-US" sz="1600" b="0" i="0" u="none" strike="noStrike" baseline="0" dirty="0">
              <a:solidFill>
                <a:srgbClr val="000000"/>
              </a:solidFill>
              <a:latin typeface="+mj-ea"/>
              <a:ea typeface="+mj-ea"/>
            </a:endParaRPr>
          </a:p>
          <a:p>
            <a:r>
              <a:rPr lang="ja-JP" altLang="en-US" sz="1600" b="0" i="0" u="none" strike="noStrike" baseline="0" dirty="0">
                <a:solidFill>
                  <a:srgbClr val="000000"/>
                </a:solidFill>
                <a:latin typeface="+mj-ea"/>
                <a:ea typeface="+mj-ea"/>
              </a:rPr>
              <a:t>□バイアスピリン</a:t>
            </a:r>
            <a:r>
              <a:rPr lang="ja-JP" altLang="en-US" sz="1600" dirty="0">
                <a:solidFill>
                  <a:srgbClr val="000000"/>
                </a:solidFill>
                <a:latin typeface="+mj-ea"/>
                <a:ea typeface="+mj-ea"/>
              </a:rPr>
              <a:t>　　　</a:t>
            </a:r>
            <a:r>
              <a:rPr lang="ja-JP" altLang="en-US" sz="1600" b="0" i="0" u="none" strike="noStrike" baseline="0" dirty="0">
                <a:solidFill>
                  <a:srgbClr val="000000"/>
                </a:solidFill>
                <a:latin typeface="+mj-ea"/>
                <a:ea typeface="+mj-ea"/>
              </a:rPr>
              <a:t>□クロピドグレル</a:t>
            </a:r>
          </a:p>
          <a:p>
            <a:r>
              <a:rPr lang="ja-JP" altLang="en-US" sz="1600" b="0" i="0" u="none" strike="noStrike" baseline="0" dirty="0">
                <a:solidFill>
                  <a:srgbClr val="000000"/>
                </a:solidFill>
                <a:latin typeface="+mj-ea"/>
                <a:ea typeface="+mj-ea"/>
              </a:rPr>
              <a:t>□プラスグレル　　　　□</a:t>
            </a:r>
            <a:r>
              <a:rPr lang="ja-JP" altLang="en-US" sz="1600" dirty="0">
                <a:solidFill>
                  <a:srgbClr val="000000"/>
                </a:solidFill>
                <a:latin typeface="+mj-ea"/>
                <a:ea typeface="+mj-ea"/>
              </a:rPr>
              <a:t>その他</a:t>
            </a:r>
            <a:r>
              <a:rPr lang="ja-JP" altLang="en-US" sz="1600" b="0" i="0" u="none" strike="noStrike" baseline="0" dirty="0">
                <a:solidFill>
                  <a:srgbClr val="000000"/>
                </a:solidFill>
                <a:latin typeface="+mj-ea"/>
                <a:ea typeface="+mj-ea"/>
              </a:rPr>
              <a:t>（　　　　　  　　　　　）</a:t>
            </a:r>
          </a:p>
          <a:p>
            <a:r>
              <a:rPr lang="ja-JP" altLang="en-US" sz="1600" b="0" i="0" u="none" strike="noStrike" baseline="0" dirty="0">
                <a:solidFill>
                  <a:srgbClr val="000000"/>
                </a:solidFill>
                <a:latin typeface="+mj-ea"/>
                <a:ea typeface="+mj-ea"/>
              </a:rPr>
              <a:t>将来の出血合併症の</a:t>
            </a:r>
            <a:r>
              <a:rPr lang="ja-JP" altLang="en-US" sz="1600" dirty="0">
                <a:solidFill>
                  <a:srgbClr val="000000"/>
                </a:solidFill>
                <a:latin typeface="+mj-ea"/>
                <a:ea typeface="+mj-ea"/>
              </a:rPr>
              <a:t>リスク</a:t>
            </a:r>
            <a:r>
              <a:rPr lang="ja-JP" altLang="en-US" sz="1600" b="0" i="0" u="none" strike="noStrike" baseline="0" dirty="0">
                <a:solidFill>
                  <a:srgbClr val="000000"/>
                </a:solidFill>
                <a:latin typeface="+mj-ea"/>
                <a:ea typeface="+mj-ea"/>
              </a:rPr>
              <a:t>軽減のため、以下の日程で単剤（</a:t>
            </a:r>
            <a:r>
              <a:rPr lang="en-US" altLang="ja-JP" sz="1600" b="0" i="0" u="none" strike="noStrike" baseline="0" dirty="0">
                <a:solidFill>
                  <a:srgbClr val="000000"/>
                </a:solidFill>
                <a:latin typeface="+mj-ea"/>
                <a:ea typeface="+mj-ea"/>
              </a:rPr>
              <a:t>SAPT</a:t>
            </a:r>
            <a:r>
              <a:rPr lang="ja-JP" altLang="en-US" sz="1600" b="0" i="0" u="none" strike="noStrike" baseline="0" dirty="0">
                <a:solidFill>
                  <a:srgbClr val="000000"/>
                </a:solidFill>
                <a:latin typeface="+mj-ea"/>
                <a:ea typeface="+mj-ea"/>
              </a:rPr>
              <a:t>）への切り替えをお願いします。</a:t>
            </a:r>
            <a:endParaRPr lang="ja-JP" altLang="en-US" sz="1600" dirty="0">
              <a:latin typeface="+mj-ea"/>
              <a:ea typeface="+mj-ea"/>
            </a:endParaRPr>
          </a:p>
        </p:txBody>
      </p:sp>
      <p:sp>
        <p:nvSpPr>
          <p:cNvPr id="107" name="object 25">
            <a:extLst>
              <a:ext uri="{FF2B5EF4-FFF2-40B4-BE49-F238E27FC236}">
                <a16:creationId xmlns:a16="http://schemas.microsoft.com/office/drawing/2014/main" id="{3BBD8392-CDAB-777A-60C6-E6D9270ED885}"/>
              </a:ext>
            </a:extLst>
          </p:cNvPr>
          <p:cNvSpPr txBox="1"/>
          <p:nvPr/>
        </p:nvSpPr>
        <p:spPr>
          <a:xfrm>
            <a:off x="6626765" y="745205"/>
            <a:ext cx="4680000" cy="260968"/>
          </a:xfrm>
          <a:prstGeom prst="rect">
            <a:avLst/>
          </a:prstGeom>
          <a:solidFill>
            <a:srgbClr val="FFFF99"/>
          </a:solidFill>
        </p:spPr>
        <p:txBody>
          <a:bodyPr vert="horz" wrap="square" lIns="0" tIns="14604" rIns="0" bIns="0" rtlCol="0">
            <a:spAutoFit/>
          </a:bodyPr>
          <a:lstStyle/>
          <a:p>
            <a:pPr>
              <a:lnSpc>
                <a:spcPct val="100000"/>
              </a:lnSpc>
              <a:spcBef>
                <a:spcPts val="114"/>
              </a:spcBef>
            </a:pPr>
            <a:r>
              <a:rPr lang="ja-JP" altLang="en-US" sz="1600" b="1" u="sng" spc="-25" dirty="0">
                <a:uFill>
                  <a:solidFill>
                    <a:srgbClr val="000000"/>
                  </a:solidFill>
                </a:uFill>
                <a:latin typeface="Meiryo UI"/>
                <a:cs typeface="Meiryo UI"/>
              </a:rPr>
              <a:t>■　</a:t>
            </a:r>
            <a:r>
              <a:rPr lang="zh-TW" altLang="en-US" sz="1600" b="1" u="sng" spc="-25" dirty="0">
                <a:uFill>
                  <a:solidFill>
                    <a:srgbClr val="000000"/>
                  </a:solidFill>
                </a:uFill>
                <a:latin typeface="Meiryo UI"/>
                <a:cs typeface="Meiryo UI"/>
              </a:rPr>
              <a:t>抗血小板薬</a:t>
            </a:r>
            <a:r>
              <a:rPr lang="ja-JP" altLang="en-US" sz="1600" b="1" u="sng" spc="-25" dirty="0">
                <a:uFill>
                  <a:solidFill>
                    <a:srgbClr val="000000"/>
                  </a:solidFill>
                </a:uFill>
                <a:latin typeface="Meiryo UI"/>
                <a:cs typeface="Meiryo UI"/>
              </a:rPr>
              <a:t>の</a:t>
            </a:r>
            <a:r>
              <a:rPr lang="zh-TW" altLang="en-US" sz="1600" b="1" u="sng" spc="-25" dirty="0">
                <a:uFill>
                  <a:solidFill>
                    <a:srgbClr val="000000"/>
                  </a:solidFill>
                </a:uFill>
                <a:latin typeface="Meiryo UI"/>
                <a:cs typeface="Meiryo UI"/>
              </a:rPr>
              <a:t>投与期間</a:t>
            </a:r>
            <a:endParaRPr lang="ja-JP" altLang="en-US" sz="1600" dirty="0">
              <a:latin typeface="Meiryo UI"/>
              <a:cs typeface="Meiryo UI"/>
            </a:endParaRPr>
          </a:p>
        </p:txBody>
      </p:sp>
      <p:sp>
        <p:nvSpPr>
          <p:cNvPr id="108" name="テキスト ボックス 107">
            <a:extLst>
              <a:ext uri="{FF2B5EF4-FFF2-40B4-BE49-F238E27FC236}">
                <a16:creationId xmlns:a16="http://schemas.microsoft.com/office/drawing/2014/main" id="{57B1EEAE-3421-F454-7273-BB8D6B191FCB}"/>
              </a:ext>
            </a:extLst>
          </p:cNvPr>
          <p:cNvSpPr txBox="1"/>
          <p:nvPr/>
        </p:nvSpPr>
        <p:spPr>
          <a:xfrm>
            <a:off x="6687905" y="3139727"/>
            <a:ext cx="5319976" cy="1815882"/>
          </a:xfrm>
          <a:prstGeom prst="rect">
            <a:avLst/>
          </a:prstGeom>
          <a:noFill/>
          <a:ln w="28575">
            <a:solidFill>
              <a:srgbClr val="FF0000"/>
            </a:solidFill>
          </a:ln>
        </p:spPr>
        <p:txBody>
          <a:bodyPr wrap="square">
            <a:spAutoFit/>
          </a:bodyPr>
          <a:lstStyle/>
          <a:p>
            <a:pPr algn="l"/>
            <a:endParaRPr lang="ja-JP" altLang="en-US" sz="1600" i="0" u="none" strike="noStrike" baseline="0" dirty="0">
              <a:solidFill>
                <a:srgbClr val="FF0000"/>
              </a:solidFill>
              <a:latin typeface="+mj-ea"/>
              <a:ea typeface="+mj-ea"/>
            </a:endParaRPr>
          </a:p>
          <a:p>
            <a:r>
              <a:rPr lang="ja-JP" altLang="en-US" sz="1600" i="0" u="none" strike="noStrike" baseline="0" dirty="0">
                <a:solidFill>
                  <a:srgbClr val="FF0000"/>
                </a:solidFill>
                <a:latin typeface="+mj-ea"/>
                <a:ea typeface="+mj-ea"/>
              </a:rPr>
              <a:t>   　     　年   　　月頃に、抗血小板薬を</a:t>
            </a:r>
            <a:r>
              <a:rPr lang="en-US" altLang="ja-JP" sz="1600" i="0" u="none" strike="noStrike" baseline="0" dirty="0">
                <a:solidFill>
                  <a:srgbClr val="FF0000"/>
                </a:solidFill>
                <a:latin typeface="+mj-ea"/>
                <a:ea typeface="+mj-ea"/>
              </a:rPr>
              <a:t>2</a:t>
            </a:r>
            <a:r>
              <a:rPr lang="ja-JP" altLang="en-US" sz="1600" i="0" u="none" strike="noStrike" baseline="0" dirty="0">
                <a:solidFill>
                  <a:srgbClr val="FF0000"/>
                </a:solidFill>
                <a:latin typeface="+mj-ea"/>
                <a:ea typeface="+mj-ea"/>
              </a:rPr>
              <a:t>剤から、</a:t>
            </a:r>
            <a:endParaRPr lang="en-US" altLang="ja-JP" sz="1600" i="0" u="none" strike="noStrike" baseline="0" dirty="0">
              <a:solidFill>
                <a:srgbClr val="FF0000"/>
              </a:solidFill>
              <a:latin typeface="+mj-ea"/>
              <a:ea typeface="+mj-ea"/>
            </a:endParaRPr>
          </a:p>
          <a:p>
            <a:r>
              <a:rPr lang="ja-JP" altLang="en-US" sz="1600" i="0" u="none" strike="noStrike" baseline="0" dirty="0">
                <a:solidFill>
                  <a:srgbClr val="FF0000"/>
                </a:solidFill>
                <a:latin typeface="+mj-ea"/>
                <a:ea typeface="+mj-ea"/>
              </a:rPr>
              <a:t>□　</a:t>
            </a:r>
            <a:r>
              <a:rPr lang="en-US" altLang="ja-JP" sz="1600" i="0" u="none" strike="noStrike" baseline="0" dirty="0">
                <a:solidFill>
                  <a:srgbClr val="FF0000"/>
                </a:solidFill>
                <a:latin typeface="+mj-ea"/>
                <a:ea typeface="+mj-ea"/>
              </a:rPr>
              <a:t>PCI</a:t>
            </a:r>
            <a:r>
              <a:rPr lang="ja-JP" altLang="en-US" sz="1600" i="0" u="none" strike="noStrike" baseline="0" dirty="0">
                <a:solidFill>
                  <a:srgbClr val="FF0000"/>
                </a:solidFill>
                <a:latin typeface="+mj-ea"/>
                <a:ea typeface="+mj-ea"/>
              </a:rPr>
              <a:t>施設で　</a:t>
            </a:r>
            <a:r>
              <a:rPr lang="en-US" altLang="ja-JP" sz="1600" i="0" u="none" strike="noStrike" baseline="0" dirty="0">
                <a:solidFill>
                  <a:srgbClr val="FF0000"/>
                </a:solidFill>
                <a:latin typeface="+mj-ea"/>
                <a:ea typeface="+mj-ea"/>
              </a:rPr>
              <a:t>/</a:t>
            </a:r>
            <a:r>
              <a:rPr lang="ja-JP" altLang="en-US" sz="1600" i="0" u="none" strike="noStrike" baseline="0" dirty="0">
                <a:solidFill>
                  <a:srgbClr val="FF0000"/>
                </a:solidFill>
                <a:latin typeface="+mj-ea"/>
                <a:ea typeface="+mj-ea"/>
              </a:rPr>
              <a:t>　　</a:t>
            </a:r>
            <a:r>
              <a:rPr lang="ja-JP" altLang="en-US" sz="1600" dirty="0">
                <a:solidFill>
                  <a:srgbClr val="FF0000"/>
                </a:solidFill>
                <a:latin typeface="+mj-ea"/>
                <a:ea typeface="+mj-ea"/>
              </a:rPr>
              <a:t>□　貴施設で</a:t>
            </a:r>
            <a:endParaRPr lang="en-US" altLang="ja-JP" sz="1600" i="0" u="none" strike="noStrike" baseline="0" dirty="0">
              <a:solidFill>
                <a:srgbClr val="FF0000"/>
              </a:solidFill>
              <a:latin typeface="+mj-ea"/>
              <a:ea typeface="+mj-ea"/>
            </a:endParaRPr>
          </a:p>
          <a:p>
            <a:r>
              <a:rPr lang="ja-JP" altLang="en-US" sz="1600" i="0" u="none" strike="noStrike" baseline="0" dirty="0">
                <a:solidFill>
                  <a:srgbClr val="FF0000"/>
                </a:solidFill>
                <a:latin typeface="+mj-ea"/>
                <a:ea typeface="+mj-ea"/>
              </a:rPr>
              <a:t>以下の</a:t>
            </a:r>
            <a:r>
              <a:rPr lang="en-US" altLang="ja-JP" sz="1600" i="0" u="none" strike="noStrike" baseline="0" dirty="0">
                <a:solidFill>
                  <a:srgbClr val="FF0000"/>
                </a:solidFill>
                <a:latin typeface="+mj-ea"/>
                <a:ea typeface="+mj-ea"/>
              </a:rPr>
              <a:t>1</a:t>
            </a:r>
            <a:r>
              <a:rPr lang="ja-JP" altLang="en-US" sz="1600" i="0" u="none" strike="noStrike" baseline="0" dirty="0">
                <a:solidFill>
                  <a:srgbClr val="FF0000"/>
                </a:solidFill>
                <a:latin typeface="+mj-ea"/>
                <a:ea typeface="+mj-ea"/>
              </a:rPr>
              <a:t>剤への変更を予定しております。</a:t>
            </a:r>
            <a:endParaRPr lang="en-US" altLang="ja-JP" sz="1600" i="0" u="none" strike="noStrike" baseline="0" dirty="0">
              <a:solidFill>
                <a:srgbClr val="FF0000"/>
              </a:solidFill>
              <a:latin typeface="+mj-ea"/>
              <a:ea typeface="+mj-ea"/>
            </a:endParaRPr>
          </a:p>
          <a:p>
            <a:endParaRPr lang="en-US" altLang="ja-JP" sz="1600" i="0" u="none" strike="noStrike" baseline="0" dirty="0">
              <a:solidFill>
                <a:srgbClr val="FF0000"/>
              </a:solidFill>
              <a:latin typeface="+mj-ea"/>
              <a:ea typeface="+mj-ea"/>
            </a:endParaRPr>
          </a:p>
          <a:p>
            <a:r>
              <a:rPr lang="ja-JP" altLang="en-US" sz="1600" i="0" u="none" strike="noStrike" baseline="0" dirty="0">
                <a:solidFill>
                  <a:srgbClr val="FF0000"/>
                </a:solidFill>
                <a:latin typeface="+mj-ea"/>
                <a:ea typeface="+mj-ea"/>
              </a:rPr>
              <a:t>□バイアスピリン単剤　　□クロピドグレル単剤</a:t>
            </a:r>
          </a:p>
          <a:p>
            <a:r>
              <a:rPr lang="ja-JP" altLang="en-US" sz="1600" i="0" u="none" strike="noStrike" baseline="0" dirty="0">
                <a:solidFill>
                  <a:srgbClr val="FF0000"/>
                </a:solidFill>
                <a:latin typeface="+mj-ea"/>
                <a:ea typeface="+mj-ea"/>
              </a:rPr>
              <a:t>□プラスグレル単剤　　　□その他（            　　　　　）</a:t>
            </a:r>
            <a:endParaRPr lang="ja-JP" altLang="en-US" sz="2000" i="0" u="none" strike="noStrike" baseline="0" dirty="0">
              <a:solidFill>
                <a:srgbClr val="FF0000"/>
              </a:solidFill>
              <a:latin typeface="+mj-ea"/>
              <a:ea typeface="+mj-ea"/>
            </a:endParaRPr>
          </a:p>
        </p:txBody>
      </p:sp>
      <p:sp>
        <p:nvSpPr>
          <p:cNvPr id="109" name="四角形: 角を丸くする 108">
            <a:extLst>
              <a:ext uri="{FF2B5EF4-FFF2-40B4-BE49-F238E27FC236}">
                <a16:creationId xmlns:a16="http://schemas.microsoft.com/office/drawing/2014/main" id="{8841CCBC-749D-5CC7-0395-1597A64E67CC}"/>
              </a:ext>
            </a:extLst>
          </p:cNvPr>
          <p:cNvSpPr/>
          <p:nvPr/>
        </p:nvSpPr>
        <p:spPr>
          <a:xfrm>
            <a:off x="110745" y="4141378"/>
            <a:ext cx="288000" cy="2520000"/>
          </a:xfrm>
          <a:prstGeom prst="roundRect">
            <a:avLst/>
          </a:prstGeom>
          <a:no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0" name="object 43">
            <a:extLst>
              <a:ext uri="{FF2B5EF4-FFF2-40B4-BE49-F238E27FC236}">
                <a16:creationId xmlns:a16="http://schemas.microsoft.com/office/drawing/2014/main" id="{B3EEF753-691F-F9B1-8043-C028D9EB1E75}"/>
              </a:ext>
            </a:extLst>
          </p:cNvPr>
          <p:cNvSpPr txBox="1"/>
          <p:nvPr/>
        </p:nvSpPr>
        <p:spPr>
          <a:xfrm>
            <a:off x="148663" y="4312578"/>
            <a:ext cx="291075" cy="2123016"/>
          </a:xfrm>
          <a:prstGeom prst="rect">
            <a:avLst/>
          </a:prstGeom>
          <a:noFill/>
        </p:spPr>
        <p:txBody>
          <a:bodyPr vert="horz" wrap="square" lIns="0" tIns="14604" rIns="0" bIns="0" rtlCol="0">
            <a:spAutoFit/>
          </a:bodyPr>
          <a:lstStyle/>
          <a:p>
            <a:pPr>
              <a:lnSpc>
                <a:spcPct val="100000"/>
              </a:lnSpc>
              <a:spcBef>
                <a:spcPts val="114"/>
              </a:spcBef>
            </a:pPr>
            <a:r>
              <a:rPr lang="ja-JP" altLang="en-US" sz="1600" b="1" spc="-15" dirty="0">
                <a:uFill>
                  <a:solidFill>
                    <a:srgbClr val="000000"/>
                  </a:solidFill>
                </a:uFill>
                <a:latin typeface="ＭＳ Ｐゴシック" panose="020B0600070205080204" pitchFamily="50" charset="-128"/>
                <a:ea typeface="ＭＳ Ｐゴシック" panose="020B0600070205080204" pitchFamily="50" charset="-128"/>
                <a:cs typeface="Meiryo UI"/>
              </a:rPr>
              <a:t>回</a:t>
            </a:r>
            <a:endParaRPr lang="en-US" altLang="ja-JP" sz="1600" b="1" spc="-15" dirty="0">
              <a:uFill>
                <a:solidFill>
                  <a:srgbClr val="000000"/>
                </a:solidFill>
              </a:uFill>
              <a:latin typeface="ＭＳ Ｐゴシック" panose="020B0600070205080204" pitchFamily="50" charset="-128"/>
              <a:ea typeface="ＭＳ Ｐゴシック" panose="020B0600070205080204" pitchFamily="50" charset="-128"/>
              <a:cs typeface="Meiryo UI"/>
            </a:endParaRPr>
          </a:p>
          <a:p>
            <a:pPr>
              <a:lnSpc>
                <a:spcPct val="100000"/>
              </a:lnSpc>
              <a:spcBef>
                <a:spcPts val="114"/>
              </a:spcBef>
            </a:pPr>
            <a:r>
              <a:rPr lang="ja-JP" altLang="en-US" sz="1600" b="1" spc="-15" dirty="0">
                <a:uFill>
                  <a:solidFill>
                    <a:srgbClr val="000000"/>
                  </a:solidFill>
                </a:uFill>
                <a:latin typeface="ＭＳ Ｐゴシック" panose="020B0600070205080204" pitchFamily="50" charset="-128"/>
                <a:ea typeface="ＭＳ Ｐゴシック" panose="020B0600070205080204" pitchFamily="50" charset="-128"/>
                <a:cs typeface="Meiryo UI"/>
              </a:rPr>
              <a:t>復</a:t>
            </a:r>
            <a:endParaRPr lang="en-US" altLang="ja-JP" sz="1600" b="1" spc="-15" dirty="0">
              <a:uFill>
                <a:solidFill>
                  <a:srgbClr val="000000"/>
                </a:solidFill>
              </a:uFill>
              <a:latin typeface="ＭＳ Ｐゴシック" panose="020B0600070205080204" pitchFamily="50" charset="-128"/>
              <a:ea typeface="ＭＳ Ｐゴシック" panose="020B0600070205080204" pitchFamily="50" charset="-128"/>
              <a:cs typeface="Meiryo UI"/>
            </a:endParaRPr>
          </a:p>
          <a:p>
            <a:pPr>
              <a:lnSpc>
                <a:spcPct val="100000"/>
              </a:lnSpc>
              <a:spcBef>
                <a:spcPts val="114"/>
              </a:spcBef>
            </a:pPr>
            <a:r>
              <a:rPr lang="ja-JP" altLang="en-US" sz="1600" b="1" spc="-15" dirty="0">
                <a:uFill>
                  <a:solidFill>
                    <a:srgbClr val="000000"/>
                  </a:solidFill>
                </a:uFill>
                <a:latin typeface="ＭＳ Ｐゴシック" panose="020B0600070205080204" pitchFamily="50" charset="-128"/>
                <a:ea typeface="ＭＳ Ｐゴシック" panose="020B0600070205080204" pitchFamily="50" charset="-128"/>
                <a:cs typeface="Meiryo UI"/>
              </a:rPr>
              <a:t>期</a:t>
            </a:r>
            <a:endParaRPr lang="en-US" altLang="ja-JP" sz="1600" b="1" spc="-15" dirty="0">
              <a:uFill>
                <a:solidFill>
                  <a:srgbClr val="000000"/>
                </a:solidFill>
              </a:uFill>
              <a:latin typeface="ＭＳ Ｐゴシック" panose="020B0600070205080204" pitchFamily="50" charset="-128"/>
              <a:ea typeface="ＭＳ Ｐゴシック" panose="020B0600070205080204" pitchFamily="50" charset="-128"/>
              <a:cs typeface="Meiryo UI"/>
            </a:endParaRPr>
          </a:p>
          <a:p>
            <a:pPr>
              <a:lnSpc>
                <a:spcPct val="100000"/>
              </a:lnSpc>
              <a:spcBef>
                <a:spcPts val="114"/>
              </a:spcBef>
            </a:pPr>
            <a:r>
              <a:rPr lang="ja-JP" altLang="en-US" sz="3600" spc="-15" dirty="0">
                <a:uFill>
                  <a:solidFill>
                    <a:srgbClr val="000000"/>
                  </a:solidFill>
                </a:uFill>
                <a:latin typeface="ＭＳ Ｐゴシック" panose="020B0600070205080204" pitchFamily="50" charset="-128"/>
                <a:ea typeface="ＭＳ Ｐゴシック" panose="020B0600070205080204" pitchFamily="50" charset="-128"/>
                <a:cs typeface="Meiryo UI"/>
              </a:rPr>
              <a:t>≀</a:t>
            </a:r>
            <a:endParaRPr lang="en-US" altLang="ja-JP" sz="1600" spc="-15" dirty="0">
              <a:uFill>
                <a:solidFill>
                  <a:srgbClr val="000000"/>
                </a:solidFill>
              </a:uFill>
              <a:latin typeface="ＭＳ Ｐゴシック" panose="020B0600070205080204" pitchFamily="50" charset="-128"/>
              <a:ea typeface="ＭＳ Ｐゴシック" panose="020B0600070205080204" pitchFamily="50" charset="-128"/>
              <a:cs typeface="Meiryo UI"/>
            </a:endParaRPr>
          </a:p>
          <a:p>
            <a:pPr>
              <a:lnSpc>
                <a:spcPct val="100000"/>
              </a:lnSpc>
              <a:spcBef>
                <a:spcPts val="114"/>
              </a:spcBef>
            </a:pPr>
            <a:r>
              <a:rPr lang="ja-JP" altLang="en-US" sz="1600" b="1" spc="-15" dirty="0">
                <a:uFill>
                  <a:solidFill>
                    <a:srgbClr val="000000"/>
                  </a:solidFill>
                </a:uFill>
                <a:latin typeface="ＭＳ Ｐゴシック" panose="020B0600070205080204" pitchFamily="50" charset="-128"/>
                <a:ea typeface="ＭＳ Ｐゴシック" panose="020B0600070205080204" pitchFamily="50" charset="-128"/>
                <a:cs typeface="Meiryo UI"/>
              </a:rPr>
              <a:t>維</a:t>
            </a:r>
            <a:endParaRPr lang="en-US" altLang="ja-JP" sz="1600" b="1" spc="-15" dirty="0">
              <a:uFill>
                <a:solidFill>
                  <a:srgbClr val="000000"/>
                </a:solidFill>
              </a:uFill>
              <a:latin typeface="ＭＳ Ｐゴシック" panose="020B0600070205080204" pitchFamily="50" charset="-128"/>
              <a:ea typeface="ＭＳ Ｐゴシック" panose="020B0600070205080204" pitchFamily="50" charset="-128"/>
              <a:cs typeface="Meiryo UI"/>
            </a:endParaRPr>
          </a:p>
          <a:p>
            <a:pPr>
              <a:lnSpc>
                <a:spcPct val="100000"/>
              </a:lnSpc>
              <a:spcBef>
                <a:spcPts val="114"/>
              </a:spcBef>
            </a:pPr>
            <a:r>
              <a:rPr lang="ja-JP" altLang="en-US" sz="1600" b="1" spc="-15" dirty="0">
                <a:uFill>
                  <a:solidFill>
                    <a:srgbClr val="000000"/>
                  </a:solidFill>
                </a:uFill>
                <a:latin typeface="ＭＳ Ｐゴシック" panose="020B0600070205080204" pitchFamily="50" charset="-128"/>
                <a:ea typeface="ＭＳ Ｐゴシック" panose="020B0600070205080204" pitchFamily="50" charset="-128"/>
                <a:cs typeface="Meiryo UI"/>
              </a:rPr>
              <a:t>持</a:t>
            </a:r>
            <a:endParaRPr lang="en-US" altLang="ja-JP" sz="1600" b="1" spc="-15" dirty="0">
              <a:uFill>
                <a:solidFill>
                  <a:srgbClr val="000000"/>
                </a:solidFill>
              </a:uFill>
              <a:latin typeface="ＭＳ Ｐゴシック" panose="020B0600070205080204" pitchFamily="50" charset="-128"/>
              <a:ea typeface="ＭＳ Ｐゴシック" panose="020B0600070205080204" pitchFamily="50" charset="-128"/>
              <a:cs typeface="Meiryo UI"/>
            </a:endParaRPr>
          </a:p>
          <a:p>
            <a:pPr>
              <a:lnSpc>
                <a:spcPct val="100000"/>
              </a:lnSpc>
              <a:spcBef>
                <a:spcPts val="114"/>
              </a:spcBef>
            </a:pPr>
            <a:r>
              <a:rPr lang="ja-JP" altLang="en-US" sz="1600" b="1" spc="-15" dirty="0">
                <a:uFill>
                  <a:solidFill>
                    <a:srgbClr val="000000"/>
                  </a:solidFill>
                </a:uFill>
                <a:latin typeface="ＭＳ Ｐゴシック" panose="020B0600070205080204" pitchFamily="50" charset="-128"/>
                <a:ea typeface="ＭＳ Ｐゴシック" panose="020B0600070205080204" pitchFamily="50" charset="-128"/>
                <a:cs typeface="Meiryo UI"/>
              </a:rPr>
              <a:t>期</a:t>
            </a:r>
            <a:endParaRPr sz="1600" dirty="0">
              <a:latin typeface="ＭＳ Ｐゴシック" panose="020B0600070205080204" pitchFamily="50" charset="-128"/>
              <a:ea typeface="ＭＳ Ｐゴシック" panose="020B0600070205080204" pitchFamily="50" charset="-128"/>
              <a:cs typeface="Meiryo UI"/>
            </a:endParaRPr>
          </a:p>
        </p:txBody>
      </p:sp>
      <p:sp>
        <p:nvSpPr>
          <p:cNvPr id="3" name="四角形: 角を丸くする 2">
            <a:extLst>
              <a:ext uri="{FF2B5EF4-FFF2-40B4-BE49-F238E27FC236}">
                <a16:creationId xmlns:a16="http://schemas.microsoft.com/office/drawing/2014/main" id="{A4EE0826-A957-7A36-1637-C75D89CC14B4}"/>
              </a:ext>
            </a:extLst>
          </p:cNvPr>
          <p:cNvSpPr/>
          <p:nvPr/>
        </p:nvSpPr>
        <p:spPr>
          <a:xfrm>
            <a:off x="1133067" y="1324624"/>
            <a:ext cx="2880000" cy="252000"/>
          </a:xfrm>
          <a:prstGeom prst="roundRect">
            <a:avLst/>
          </a:prstGeom>
          <a:noFill/>
          <a:ln w="1270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ストロングスタチン高用量の投与</a:t>
            </a:r>
          </a:p>
        </p:txBody>
      </p:sp>
      <p:sp>
        <p:nvSpPr>
          <p:cNvPr id="9" name="四角形: 角を丸くする 8">
            <a:extLst>
              <a:ext uri="{FF2B5EF4-FFF2-40B4-BE49-F238E27FC236}">
                <a16:creationId xmlns:a16="http://schemas.microsoft.com/office/drawing/2014/main" id="{68595E31-71EC-89AA-6B11-05DF62F448F9}"/>
              </a:ext>
            </a:extLst>
          </p:cNvPr>
          <p:cNvSpPr/>
          <p:nvPr/>
        </p:nvSpPr>
        <p:spPr>
          <a:xfrm>
            <a:off x="2608001" y="2162831"/>
            <a:ext cx="2269174" cy="252000"/>
          </a:xfrm>
          <a:prstGeom prst="roundRect">
            <a:avLst/>
          </a:prstGeom>
          <a:noFill/>
          <a:ln w="1270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b="1">
                <a:solidFill>
                  <a:schemeClr val="tx1"/>
                </a:solidFill>
              </a:rPr>
              <a:t>LDL-C </a:t>
            </a:r>
            <a:r>
              <a:rPr kumimoji="1" lang="ja-JP" altLang="en-US" sz="1400" b="1">
                <a:solidFill>
                  <a:schemeClr val="tx1"/>
                </a:solidFill>
              </a:rPr>
              <a:t>≥</a:t>
            </a:r>
            <a:r>
              <a:rPr kumimoji="1" lang="en-US" altLang="ja-JP" sz="1400" b="1">
                <a:solidFill>
                  <a:schemeClr val="tx1"/>
                </a:solidFill>
              </a:rPr>
              <a:t> 70mg/dL </a:t>
            </a:r>
            <a:r>
              <a:rPr kumimoji="1" lang="ja-JP" altLang="en-US" sz="1400" b="1">
                <a:solidFill>
                  <a:schemeClr val="tx1"/>
                </a:solidFill>
              </a:rPr>
              <a:t>の場合</a:t>
            </a:r>
          </a:p>
        </p:txBody>
      </p:sp>
      <p:sp>
        <p:nvSpPr>
          <p:cNvPr id="10" name="四角形: 角を丸くする 9">
            <a:extLst>
              <a:ext uri="{FF2B5EF4-FFF2-40B4-BE49-F238E27FC236}">
                <a16:creationId xmlns:a16="http://schemas.microsoft.com/office/drawing/2014/main" id="{A506F70A-7FDB-CB6B-A64A-722E5BDC45DA}"/>
              </a:ext>
            </a:extLst>
          </p:cNvPr>
          <p:cNvSpPr/>
          <p:nvPr/>
        </p:nvSpPr>
        <p:spPr>
          <a:xfrm>
            <a:off x="452558" y="2152224"/>
            <a:ext cx="2089011" cy="252000"/>
          </a:xfrm>
          <a:prstGeom prst="roundRect">
            <a:avLst/>
          </a:prstGeom>
          <a:noFill/>
          <a:ln w="1270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a:solidFill>
                  <a:schemeClr val="tx1"/>
                </a:solidFill>
              </a:rPr>
              <a:t>LDL-C &lt; 70mg/dL </a:t>
            </a:r>
            <a:r>
              <a:rPr kumimoji="1" lang="ja-JP" altLang="en-US" sz="1400" b="1" dirty="0">
                <a:solidFill>
                  <a:schemeClr val="tx1"/>
                </a:solidFill>
              </a:rPr>
              <a:t>の場合</a:t>
            </a:r>
          </a:p>
        </p:txBody>
      </p:sp>
      <p:sp>
        <p:nvSpPr>
          <p:cNvPr id="11" name="四角形: 角を丸くする 10">
            <a:extLst>
              <a:ext uri="{FF2B5EF4-FFF2-40B4-BE49-F238E27FC236}">
                <a16:creationId xmlns:a16="http://schemas.microsoft.com/office/drawing/2014/main" id="{3E15C678-976C-63E6-E9DA-2F2F8ABDC11A}"/>
              </a:ext>
            </a:extLst>
          </p:cNvPr>
          <p:cNvSpPr/>
          <p:nvPr/>
        </p:nvSpPr>
        <p:spPr>
          <a:xfrm>
            <a:off x="590009" y="2637938"/>
            <a:ext cx="1800000" cy="432000"/>
          </a:xfrm>
          <a:prstGeom prst="roundRect">
            <a:avLst/>
          </a:prstGeom>
          <a:noFill/>
          <a:ln w="1270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ストロングスタチン</a:t>
            </a:r>
            <a:endParaRPr kumimoji="1" lang="en-US" altLang="ja-JP" sz="1400" b="1">
              <a:solidFill>
                <a:schemeClr val="tx1"/>
              </a:solidFill>
            </a:endParaRPr>
          </a:p>
          <a:p>
            <a:pPr algn="ctr"/>
            <a:r>
              <a:rPr kumimoji="1" lang="ja-JP" altLang="en-US" sz="1400" b="1">
                <a:solidFill>
                  <a:schemeClr val="tx1"/>
                </a:solidFill>
              </a:rPr>
              <a:t>高用量を継続</a:t>
            </a:r>
          </a:p>
        </p:txBody>
      </p:sp>
      <p:sp>
        <p:nvSpPr>
          <p:cNvPr id="12" name="四角形: 角を丸くする 11">
            <a:extLst>
              <a:ext uri="{FF2B5EF4-FFF2-40B4-BE49-F238E27FC236}">
                <a16:creationId xmlns:a16="http://schemas.microsoft.com/office/drawing/2014/main" id="{1E4AB4FA-393A-B18C-3FA5-0692E211FB82}"/>
              </a:ext>
            </a:extLst>
          </p:cNvPr>
          <p:cNvSpPr/>
          <p:nvPr/>
        </p:nvSpPr>
        <p:spPr>
          <a:xfrm>
            <a:off x="2842588" y="2642691"/>
            <a:ext cx="1800000" cy="432000"/>
          </a:xfrm>
          <a:prstGeom prst="roundRect">
            <a:avLst/>
          </a:prstGeom>
          <a:noFill/>
          <a:ln w="1270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ストロングスタチン</a:t>
            </a:r>
            <a:endParaRPr kumimoji="1" lang="en-US" altLang="ja-JP" sz="1400" b="1">
              <a:solidFill>
                <a:schemeClr val="tx1"/>
              </a:solidFill>
            </a:endParaRPr>
          </a:p>
          <a:p>
            <a:pPr algn="ctr"/>
            <a:r>
              <a:rPr kumimoji="1" lang="ja-JP" altLang="en-US" sz="1400" b="1">
                <a:solidFill>
                  <a:schemeClr val="tx1"/>
                </a:solidFill>
              </a:rPr>
              <a:t>高用量＋エゼチミブ</a:t>
            </a:r>
          </a:p>
        </p:txBody>
      </p:sp>
      <p:sp>
        <p:nvSpPr>
          <p:cNvPr id="20" name="四角形: 角を丸くする 19">
            <a:extLst>
              <a:ext uri="{FF2B5EF4-FFF2-40B4-BE49-F238E27FC236}">
                <a16:creationId xmlns:a16="http://schemas.microsoft.com/office/drawing/2014/main" id="{985EC39D-E30F-2F18-43B9-FF9F035BF14A}"/>
              </a:ext>
            </a:extLst>
          </p:cNvPr>
          <p:cNvSpPr/>
          <p:nvPr/>
        </p:nvSpPr>
        <p:spPr>
          <a:xfrm>
            <a:off x="1490010" y="3377493"/>
            <a:ext cx="4505156" cy="427485"/>
          </a:xfrm>
          <a:prstGeom prst="roundRect">
            <a:avLst/>
          </a:prstGeom>
          <a:noFill/>
          <a:ln w="1270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a:solidFill>
                  <a:schemeClr val="tx1"/>
                </a:solidFill>
              </a:rPr>
              <a:t>LDL-C </a:t>
            </a:r>
            <a:r>
              <a:rPr kumimoji="1" lang="ja-JP" altLang="en-US" sz="1400" b="1" dirty="0">
                <a:solidFill>
                  <a:schemeClr val="tx1"/>
                </a:solidFill>
              </a:rPr>
              <a:t>≥</a:t>
            </a:r>
            <a:r>
              <a:rPr kumimoji="1" lang="en-US" altLang="ja-JP" sz="1400" b="1" dirty="0">
                <a:solidFill>
                  <a:schemeClr val="tx1"/>
                </a:solidFill>
              </a:rPr>
              <a:t> 70mg/dL </a:t>
            </a:r>
            <a:r>
              <a:rPr kumimoji="1" lang="ja-JP" altLang="en-US" sz="1400" b="1" dirty="0">
                <a:solidFill>
                  <a:schemeClr val="tx1"/>
                </a:solidFill>
              </a:rPr>
              <a:t>の場合</a:t>
            </a:r>
            <a:endParaRPr kumimoji="1" lang="en-US" altLang="ja-JP" sz="1400" b="1" dirty="0">
              <a:solidFill>
                <a:schemeClr val="tx1"/>
              </a:solidFill>
            </a:endParaRPr>
          </a:p>
          <a:p>
            <a:pPr algn="ctr"/>
            <a:r>
              <a:rPr kumimoji="1" lang="ja-JP" altLang="en-US" sz="1400" b="1" dirty="0">
                <a:solidFill>
                  <a:srgbClr val="0000FF"/>
                </a:solidFill>
              </a:rPr>
              <a:t>患者背景</a:t>
            </a:r>
            <a:r>
              <a:rPr kumimoji="1" lang="en-US" altLang="ja-JP" sz="1400" b="1" baseline="30000" dirty="0">
                <a:solidFill>
                  <a:srgbClr val="0000FF"/>
                </a:solidFill>
              </a:rPr>
              <a:t>※※</a:t>
            </a:r>
            <a:r>
              <a:rPr kumimoji="1" lang="ja-JP" altLang="en-US" sz="1400" b="1" dirty="0">
                <a:solidFill>
                  <a:srgbClr val="0000FF"/>
                </a:solidFill>
              </a:rPr>
              <a:t>を考慮し必要な場合は</a:t>
            </a:r>
            <a:r>
              <a:rPr kumimoji="1" lang="en-US" altLang="ja-JP" sz="1400" b="1" dirty="0">
                <a:solidFill>
                  <a:srgbClr val="0000FF"/>
                </a:solidFill>
              </a:rPr>
              <a:t>PCSK9</a:t>
            </a:r>
            <a:r>
              <a:rPr kumimoji="1" lang="ja-JP" altLang="en-US" sz="1400" b="1" dirty="0">
                <a:solidFill>
                  <a:srgbClr val="0000FF"/>
                </a:solidFill>
              </a:rPr>
              <a:t>阻害薬を検討</a:t>
            </a:r>
          </a:p>
        </p:txBody>
      </p:sp>
      <p:cxnSp>
        <p:nvCxnSpPr>
          <p:cNvPr id="22" name="コネクタ: カギ線 21">
            <a:extLst>
              <a:ext uri="{FF2B5EF4-FFF2-40B4-BE49-F238E27FC236}">
                <a16:creationId xmlns:a16="http://schemas.microsoft.com/office/drawing/2014/main" id="{C036A3A7-8BE7-F3BE-F81F-79B63BE4189D}"/>
              </a:ext>
            </a:extLst>
          </p:cNvPr>
          <p:cNvCxnSpPr>
            <a:stCxn id="3" idx="2"/>
            <a:endCxn id="9" idx="0"/>
          </p:cNvCxnSpPr>
          <p:nvPr/>
        </p:nvCxnSpPr>
        <p:spPr>
          <a:xfrm rot="16200000" flipH="1">
            <a:off x="2864724" y="1284966"/>
            <a:ext cx="586207" cy="1169521"/>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9" name="コネクタ: カギ線 28">
            <a:extLst>
              <a:ext uri="{FF2B5EF4-FFF2-40B4-BE49-F238E27FC236}">
                <a16:creationId xmlns:a16="http://schemas.microsoft.com/office/drawing/2014/main" id="{1FE05464-83E6-9F96-B4DE-55873B1E3D54}"/>
              </a:ext>
            </a:extLst>
          </p:cNvPr>
          <p:cNvCxnSpPr>
            <a:cxnSpLocks/>
            <a:stCxn id="3" idx="2"/>
            <a:endCxn id="10" idx="0"/>
          </p:cNvCxnSpPr>
          <p:nvPr/>
        </p:nvCxnSpPr>
        <p:spPr>
          <a:xfrm rot="5400000">
            <a:off x="1747266" y="1326423"/>
            <a:ext cx="575600" cy="1076003"/>
          </a:xfrm>
          <a:prstGeom prst="bentConnector3">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46">
            <a:extLst>
              <a:ext uri="{FF2B5EF4-FFF2-40B4-BE49-F238E27FC236}">
                <a16:creationId xmlns:a16="http://schemas.microsoft.com/office/drawing/2014/main" id="{89FB2F3B-C216-06BF-2DA8-FCE3C26C06E6}"/>
              </a:ext>
            </a:extLst>
          </p:cNvPr>
          <p:cNvCxnSpPr>
            <a:stCxn id="9" idx="2"/>
            <a:endCxn id="12" idx="0"/>
          </p:cNvCxnSpPr>
          <p:nvPr/>
        </p:nvCxnSpPr>
        <p:spPr>
          <a:xfrm>
            <a:off x="3742588" y="2414831"/>
            <a:ext cx="0" cy="22786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a:extLst>
              <a:ext uri="{FF2B5EF4-FFF2-40B4-BE49-F238E27FC236}">
                <a16:creationId xmlns:a16="http://schemas.microsoft.com/office/drawing/2014/main" id="{CBBFB7B2-7168-974C-736A-AA94E95E0606}"/>
              </a:ext>
            </a:extLst>
          </p:cNvPr>
          <p:cNvCxnSpPr>
            <a:stCxn id="10" idx="2"/>
            <a:endCxn id="11" idx="0"/>
          </p:cNvCxnSpPr>
          <p:nvPr/>
        </p:nvCxnSpPr>
        <p:spPr>
          <a:xfrm flipH="1">
            <a:off x="1490009" y="2404224"/>
            <a:ext cx="7055" cy="23371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54" name="直線矢印コネクタ 53">
            <a:extLst>
              <a:ext uri="{FF2B5EF4-FFF2-40B4-BE49-F238E27FC236}">
                <a16:creationId xmlns:a16="http://schemas.microsoft.com/office/drawing/2014/main" id="{D8032E65-5E83-47B4-71DD-C45516878BE3}"/>
              </a:ext>
            </a:extLst>
          </p:cNvPr>
          <p:cNvCxnSpPr>
            <a:cxnSpLocks/>
            <a:stCxn id="12" idx="2"/>
            <a:endCxn id="20" idx="0"/>
          </p:cNvCxnSpPr>
          <p:nvPr/>
        </p:nvCxnSpPr>
        <p:spPr>
          <a:xfrm>
            <a:off x="3742588" y="3074691"/>
            <a:ext cx="0" cy="30280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62" name="四角形: 角を丸くする 61">
            <a:extLst>
              <a:ext uri="{FF2B5EF4-FFF2-40B4-BE49-F238E27FC236}">
                <a16:creationId xmlns:a16="http://schemas.microsoft.com/office/drawing/2014/main" id="{44502A65-3364-B675-E78D-B854B65DC114}"/>
              </a:ext>
            </a:extLst>
          </p:cNvPr>
          <p:cNvSpPr/>
          <p:nvPr/>
        </p:nvSpPr>
        <p:spPr>
          <a:xfrm>
            <a:off x="1598529" y="4348404"/>
            <a:ext cx="2520000" cy="252000"/>
          </a:xfrm>
          <a:prstGeom prst="roundRect">
            <a:avLst/>
          </a:prstGeom>
          <a:noFill/>
          <a:ln w="1270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採血（</a:t>
            </a:r>
            <a:r>
              <a:rPr kumimoji="1" lang="en-US" altLang="ja-JP" sz="1400" b="1" dirty="0">
                <a:solidFill>
                  <a:schemeClr val="tx1"/>
                </a:solidFill>
              </a:rPr>
              <a:t>3-6</a:t>
            </a:r>
            <a:r>
              <a:rPr kumimoji="1" lang="ja-JP" altLang="en-US" sz="1400" b="1" dirty="0">
                <a:solidFill>
                  <a:schemeClr val="tx1"/>
                </a:solidFill>
              </a:rPr>
              <a:t>カ月に</a:t>
            </a:r>
            <a:r>
              <a:rPr kumimoji="1" lang="en-US" altLang="ja-JP" sz="1400" b="1" dirty="0">
                <a:solidFill>
                  <a:schemeClr val="tx1"/>
                </a:solidFill>
              </a:rPr>
              <a:t>1</a:t>
            </a:r>
            <a:r>
              <a:rPr kumimoji="1" lang="ja-JP" altLang="en-US" sz="1400" b="1" dirty="0">
                <a:solidFill>
                  <a:schemeClr val="tx1"/>
                </a:solidFill>
              </a:rPr>
              <a:t>回程度）</a:t>
            </a:r>
          </a:p>
        </p:txBody>
      </p:sp>
      <p:sp>
        <p:nvSpPr>
          <p:cNvPr id="63" name="四角形: 角を丸くする 62">
            <a:extLst>
              <a:ext uri="{FF2B5EF4-FFF2-40B4-BE49-F238E27FC236}">
                <a16:creationId xmlns:a16="http://schemas.microsoft.com/office/drawing/2014/main" id="{788F0437-C3E8-FD7D-FE6C-3CE84AFFAE27}"/>
              </a:ext>
            </a:extLst>
          </p:cNvPr>
          <p:cNvSpPr/>
          <p:nvPr/>
        </p:nvSpPr>
        <p:spPr>
          <a:xfrm>
            <a:off x="2902158" y="5016729"/>
            <a:ext cx="2269174" cy="252000"/>
          </a:xfrm>
          <a:prstGeom prst="roundRect">
            <a:avLst/>
          </a:prstGeom>
          <a:noFill/>
          <a:ln w="1270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a:solidFill>
                  <a:schemeClr val="tx1"/>
                </a:solidFill>
              </a:rPr>
              <a:t>LDL-C </a:t>
            </a:r>
            <a:r>
              <a:rPr kumimoji="1" lang="ja-JP" altLang="en-US" sz="1400" b="1" dirty="0">
                <a:solidFill>
                  <a:schemeClr val="tx1"/>
                </a:solidFill>
              </a:rPr>
              <a:t>≥</a:t>
            </a:r>
            <a:r>
              <a:rPr kumimoji="1" lang="en-US" altLang="ja-JP" sz="1400" b="1" dirty="0">
                <a:solidFill>
                  <a:schemeClr val="tx1"/>
                </a:solidFill>
              </a:rPr>
              <a:t> 70mg/dL </a:t>
            </a:r>
            <a:r>
              <a:rPr kumimoji="1" lang="ja-JP" altLang="en-US" sz="1400" b="1" dirty="0">
                <a:solidFill>
                  <a:schemeClr val="tx1"/>
                </a:solidFill>
              </a:rPr>
              <a:t>の場合</a:t>
            </a:r>
          </a:p>
        </p:txBody>
      </p:sp>
      <p:sp>
        <p:nvSpPr>
          <p:cNvPr id="64" name="四角形: 角を丸くする 63">
            <a:extLst>
              <a:ext uri="{FF2B5EF4-FFF2-40B4-BE49-F238E27FC236}">
                <a16:creationId xmlns:a16="http://schemas.microsoft.com/office/drawing/2014/main" id="{475CA9A4-B1B1-50AB-26FA-E88401F26BD4}"/>
              </a:ext>
            </a:extLst>
          </p:cNvPr>
          <p:cNvSpPr/>
          <p:nvPr/>
        </p:nvSpPr>
        <p:spPr>
          <a:xfrm>
            <a:off x="685819" y="5020222"/>
            <a:ext cx="2089011" cy="252000"/>
          </a:xfrm>
          <a:prstGeom prst="roundRect">
            <a:avLst/>
          </a:prstGeom>
          <a:noFill/>
          <a:ln w="1270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a:solidFill>
                  <a:schemeClr val="tx1"/>
                </a:solidFill>
              </a:rPr>
              <a:t>LDL-C &lt; 70mg/dL </a:t>
            </a:r>
            <a:r>
              <a:rPr kumimoji="1" lang="ja-JP" altLang="en-US" sz="1400" b="1" dirty="0">
                <a:solidFill>
                  <a:schemeClr val="tx1"/>
                </a:solidFill>
              </a:rPr>
              <a:t>の場合</a:t>
            </a:r>
          </a:p>
        </p:txBody>
      </p:sp>
      <p:sp>
        <p:nvSpPr>
          <p:cNvPr id="65" name="四角形: 角を丸くする 64">
            <a:extLst>
              <a:ext uri="{FF2B5EF4-FFF2-40B4-BE49-F238E27FC236}">
                <a16:creationId xmlns:a16="http://schemas.microsoft.com/office/drawing/2014/main" id="{D8A086F2-0861-F6B4-DB44-CFC172526F5C}"/>
              </a:ext>
            </a:extLst>
          </p:cNvPr>
          <p:cNvSpPr/>
          <p:nvPr/>
        </p:nvSpPr>
        <p:spPr>
          <a:xfrm>
            <a:off x="816326" y="5483886"/>
            <a:ext cx="1800000" cy="252000"/>
          </a:xfrm>
          <a:prstGeom prst="roundRect">
            <a:avLst/>
          </a:prstGeom>
          <a:noFill/>
          <a:ln w="1270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治療継続</a:t>
            </a:r>
          </a:p>
        </p:txBody>
      </p:sp>
      <p:cxnSp>
        <p:nvCxnSpPr>
          <p:cNvPr id="68" name="コネクタ: カギ線 67">
            <a:extLst>
              <a:ext uri="{FF2B5EF4-FFF2-40B4-BE49-F238E27FC236}">
                <a16:creationId xmlns:a16="http://schemas.microsoft.com/office/drawing/2014/main" id="{3525CC22-2925-D5AB-B450-9B3662559D0C}"/>
              </a:ext>
            </a:extLst>
          </p:cNvPr>
          <p:cNvCxnSpPr>
            <a:cxnSpLocks/>
            <a:stCxn id="62" idx="2"/>
            <a:endCxn id="63" idx="0"/>
          </p:cNvCxnSpPr>
          <p:nvPr/>
        </p:nvCxnSpPr>
        <p:spPr>
          <a:xfrm rot="16200000" flipH="1">
            <a:off x="3239475" y="4219458"/>
            <a:ext cx="416325" cy="1178216"/>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69" name="コネクタ: カギ線 68">
            <a:extLst>
              <a:ext uri="{FF2B5EF4-FFF2-40B4-BE49-F238E27FC236}">
                <a16:creationId xmlns:a16="http://schemas.microsoft.com/office/drawing/2014/main" id="{DA3ACE18-FB67-21F9-80DB-E3C6581DB6FF}"/>
              </a:ext>
            </a:extLst>
          </p:cNvPr>
          <p:cNvCxnSpPr>
            <a:cxnSpLocks/>
            <a:stCxn id="62" idx="2"/>
            <a:endCxn id="64" idx="0"/>
          </p:cNvCxnSpPr>
          <p:nvPr/>
        </p:nvCxnSpPr>
        <p:spPr>
          <a:xfrm rot="5400000">
            <a:off x="2084518" y="4246211"/>
            <a:ext cx="419818" cy="1128204"/>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83" name="直線矢印コネクタ 82">
            <a:extLst>
              <a:ext uri="{FF2B5EF4-FFF2-40B4-BE49-F238E27FC236}">
                <a16:creationId xmlns:a16="http://schemas.microsoft.com/office/drawing/2014/main" id="{A3218E0F-F5E9-80BC-D636-EB1FA744E30A}"/>
              </a:ext>
            </a:extLst>
          </p:cNvPr>
          <p:cNvCxnSpPr>
            <a:stCxn id="64" idx="2"/>
            <a:endCxn id="65" idx="0"/>
          </p:cNvCxnSpPr>
          <p:nvPr/>
        </p:nvCxnSpPr>
        <p:spPr>
          <a:xfrm flipH="1">
            <a:off x="1716326" y="5272222"/>
            <a:ext cx="13999" cy="21166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85" name="直線矢印コネクタ 84">
            <a:extLst>
              <a:ext uri="{FF2B5EF4-FFF2-40B4-BE49-F238E27FC236}">
                <a16:creationId xmlns:a16="http://schemas.microsoft.com/office/drawing/2014/main" id="{29E4DC45-F48C-5796-3EFF-336E3BCAE22D}"/>
              </a:ext>
            </a:extLst>
          </p:cNvPr>
          <p:cNvCxnSpPr>
            <a:cxnSpLocks/>
            <a:stCxn id="63" idx="2"/>
            <a:endCxn id="81" idx="0"/>
          </p:cNvCxnSpPr>
          <p:nvPr/>
        </p:nvCxnSpPr>
        <p:spPr>
          <a:xfrm>
            <a:off x="4036745" y="5268729"/>
            <a:ext cx="5928" cy="22669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02" name="矢印: 上カーブ 101">
            <a:extLst>
              <a:ext uri="{FF2B5EF4-FFF2-40B4-BE49-F238E27FC236}">
                <a16:creationId xmlns:a16="http://schemas.microsoft.com/office/drawing/2014/main" id="{D0F532F9-28DF-B01B-4838-C372C0EF08B2}"/>
              </a:ext>
            </a:extLst>
          </p:cNvPr>
          <p:cNvSpPr/>
          <p:nvPr/>
        </p:nvSpPr>
        <p:spPr>
          <a:xfrm rot="20431123">
            <a:off x="1827627" y="6184728"/>
            <a:ext cx="1490881" cy="501733"/>
          </a:xfrm>
          <a:prstGeom prst="curvedUp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15" name="矢印: 上カーブ 114">
            <a:extLst>
              <a:ext uri="{FF2B5EF4-FFF2-40B4-BE49-F238E27FC236}">
                <a16:creationId xmlns:a16="http://schemas.microsoft.com/office/drawing/2014/main" id="{75FE60C2-C6A3-8F3D-32BA-708DE4D6A3F4}"/>
              </a:ext>
            </a:extLst>
          </p:cNvPr>
          <p:cNvSpPr/>
          <p:nvPr/>
        </p:nvSpPr>
        <p:spPr>
          <a:xfrm rot="20431123" flipH="1" flipV="1">
            <a:off x="1582675" y="5726169"/>
            <a:ext cx="1490881" cy="501733"/>
          </a:xfrm>
          <a:prstGeom prst="curvedUp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2" name="四角形: 角を丸くする 121">
            <a:extLst>
              <a:ext uri="{FF2B5EF4-FFF2-40B4-BE49-F238E27FC236}">
                <a16:creationId xmlns:a16="http://schemas.microsoft.com/office/drawing/2014/main" id="{D6563833-9AE8-4EFB-D244-B6DFD78F0E11}"/>
              </a:ext>
            </a:extLst>
          </p:cNvPr>
          <p:cNvSpPr/>
          <p:nvPr/>
        </p:nvSpPr>
        <p:spPr>
          <a:xfrm>
            <a:off x="3140322" y="6180030"/>
            <a:ext cx="823909" cy="286496"/>
          </a:xfrm>
          <a:prstGeom prst="roundRect">
            <a:avLst/>
          </a:prstGeom>
          <a:noFill/>
          <a:ln w="190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b="1">
                <a:solidFill>
                  <a:schemeClr val="tx1"/>
                </a:solidFill>
              </a:rPr>
              <a:t>PCI</a:t>
            </a:r>
            <a:r>
              <a:rPr kumimoji="1" lang="ja-JP" altLang="en-US" sz="1400" b="1">
                <a:solidFill>
                  <a:schemeClr val="tx1"/>
                </a:solidFill>
              </a:rPr>
              <a:t>病院</a:t>
            </a:r>
          </a:p>
        </p:txBody>
      </p:sp>
      <p:sp>
        <p:nvSpPr>
          <p:cNvPr id="123" name="四角形: 角を丸くする 122">
            <a:extLst>
              <a:ext uri="{FF2B5EF4-FFF2-40B4-BE49-F238E27FC236}">
                <a16:creationId xmlns:a16="http://schemas.microsoft.com/office/drawing/2014/main" id="{42864652-54EF-858F-4BD8-1E78E0C4B97E}"/>
              </a:ext>
            </a:extLst>
          </p:cNvPr>
          <p:cNvSpPr/>
          <p:nvPr/>
        </p:nvSpPr>
        <p:spPr>
          <a:xfrm>
            <a:off x="414512" y="6125240"/>
            <a:ext cx="1482536" cy="286496"/>
          </a:xfrm>
          <a:prstGeom prst="roundRect">
            <a:avLst/>
          </a:prstGeom>
          <a:noFill/>
          <a:ln w="190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かかりつけ</a:t>
            </a:r>
            <a:endParaRPr kumimoji="1" lang="en-US" altLang="ja-JP" sz="1400" b="1">
              <a:solidFill>
                <a:schemeClr val="tx1"/>
              </a:solidFill>
            </a:endParaRPr>
          </a:p>
          <a:p>
            <a:pPr algn="ctr"/>
            <a:r>
              <a:rPr kumimoji="1" lang="ja-JP" altLang="en-US" sz="1400" b="1">
                <a:solidFill>
                  <a:schemeClr val="tx1"/>
                </a:solidFill>
              </a:rPr>
              <a:t>医療施設</a:t>
            </a:r>
          </a:p>
        </p:txBody>
      </p:sp>
      <p:sp>
        <p:nvSpPr>
          <p:cNvPr id="125" name="正方形/長方形 124">
            <a:extLst>
              <a:ext uri="{FF2B5EF4-FFF2-40B4-BE49-F238E27FC236}">
                <a16:creationId xmlns:a16="http://schemas.microsoft.com/office/drawing/2014/main" id="{3D3C89CF-7A36-AFFC-D11D-2E9E08328D90}"/>
              </a:ext>
            </a:extLst>
          </p:cNvPr>
          <p:cNvSpPr/>
          <p:nvPr/>
        </p:nvSpPr>
        <p:spPr>
          <a:xfrm>
            <a:off x="5680371" y="5453834"/>
            <a:ext cx="6327509" cy="1275943"/>
          </a:xfrm>
          <a:prstGeom prst="rect">
            <a:avLst/>
          </a:prstGeom>
          <a:solidFill>
            <a:srgbClr val="CCFFC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lnSpc>
                <a:spcPct val="150000"/>
              </a:lnSpc>
            </a:pPr>
            <a:r>
              <a:rPr kumimoji="1" lang="en-US" altLang="ja-JP" sz="1100" b="1" u="sng" baseline="30000" dirty="0">
                <a:solidFill>
                  <a:schemeClr val="tx1"/>
                </a:solidFill>
              </a:rPr>
              <a:t>※※※</a:t>
            </a:r>
            <a:r>
              <a:rPr kumimoji="1" lang="ja-JP" altLang="en-US" sz="1100" b="1" u="sng" dirty="0">
                <a:solidFill>
                  <a:schemeClr val="tx1"/>
                </a:solidFill>
              </a:rPr>
              <a:t>　下記のいずれかに該当する場合は検査・治療再評価を目的に病院紹介をご検討ください（随時）</a:t>
            </a:r>
            <a:endParaRPr kumimoji="1" lang="en-US" altLang="ja-JP" sz="1100" b="1" u="sng" dirty="0">
              <a:solidFill>
                <a:schemeClr val="tx1"/>
              </a:solidFill>
            </a:endParaRPr>
          </a:p>
          <a:p>
            <a:pPr algn="l">
              <a:lnSpc>
                <a:spcPct val="150000"/>
              </a:lnSpc>
            </a:pPr>
            <a:r>
              <a:rPr kumimoji="1" lang="ja-JP" altLang="en-US" sz="1100" b="1" dirty="0">
                <a:solidFill>
                  <a:schemeClr val="tx1"/>
                </a:solidFill>
              </a:rPr>
              <a:t>□　自覚症状の訴え（動悸、胸痛、息切れ、浮腫など）</a:t>
            </a:r>
            <a:endParaRPr kumimoji="1" lang="en-US" altLang="ja-JP" sz="1100" b="1" dirty="0">
              <a:solidFill>
                <a:schemeClr val="tx1"/>
              </a:solidFill>
            </a:endParaRPr>
          </a:p>
          <a:p>
            <a:pPr algn="l">
              <a:lnSpc>
                <a:spcPct val="150000"/>
              </a:lnSpc>
            </a:pPr>
            <a:r>
              <a:rPr kumimoji="1" lang="ja-JP" altLang="en-US" sz="1100" b="1" dirty="0">
                <a:solidFill>
                  <a:schemeClr val="tx1"/>
                </a:solidFill>
              </a:rPr>
              <a:t>□　</a:t>
            </a:r>
            <a:r>
              <a:rPr kumimoji="1" lang="en-US" altLang="ja-JP" sz="1100" b="1" dirty="0">
                <a:solidFill>
                  <a:schemeClr val="tx1"/>
                </a:solidFill>
              </a:rPr>
              <a:t>LDL-C</a:t>
            </a:r>
            <a:r>
              <a:rPr kumimoji="1" lang="ja-JP" altLang="en-US" sz="1100" b="1" dirty="0">
                <a:solidFill>
                  <a:schemeClr val="tx1"/>
                </a:solidFill>
              </a:rPr>
              <a:t>、血圧、血糖値の目標値未達が続いている（半年以上、目標値は裏面参照）</a:t>
            </a:r>
            <a:endParaRPr kumimoji="1" lang="en-US" altLang="ja-JP" sz="1100" b="1" dirty="0">
              <a:solidFill>
                <a:schemeClr val="tx1"/>
              </a:solidFill>
            </a:endParaRPr>
          </a:p>
          <a:p>
            <a:pPr algn="l">
              <a:lnSpc>
                <a:spcPct val="150000"/>
              </a:lnSpc>
            </a:pPr>
            <a:r>
              <a:rPr kumimoji="1" lang="ja-JP" altLang="en-US" sz="1100" b="1" dirty="0">
                <a:solidFill>
                  <a:schemeClr val="tx1"/>
                </a:solidFill>
              </a:rPr>
              <a:t>□　</a:t>
            </a:r>
            <a:r>
              <a:rPr kumimoji="1" lang="en-US" altLang="ja-JP" sz="1100" b="1" dirty="0">
                <a:solidFill>
                  <a:schemeClr val="tx1"/>
                </a:solidFill>
              </a:rPr>
              <a:t>PCI</a:t>
            </a:r>
            <a:r>
              <a:rPr kumimoji="1" lang="ja-JP" altLang="en-US" sz="1100" b="1" dirty="0">
                <a:solidFill>
                  <a:schemeClr val="tx1"/>
                </a:solidFill>
              </a:rPr>
              <a:t>治療後、</a:t>
            </a:r>
            <a:r>
              <a:rPr kumimoji="1" lang="en-US" altLang="ja-JP" sz="1100" b="1" dirty="0">
                <a:solidFill>
                  <a:schemeClr val="tx1"/>
                </a:solidFill>
              </a:rPr>
              <a:t>1</a:t>
            </a:r>
            <a:r>
              <a:rPr kumimoji="1" lang="ja-JP" altLang="en-US" sz="1100" b="1" dirty="0">
                <a:solidFill>
                  <a:schemeClr val="tx1"/>
                </a:solidFill>
              </a:rPr>
              <a:t>年以上経過しても抗血栓薬（アスピリン等）、抗凝固薬（</a:t>
            </a:r>
            <a:r>
              <a:rPr kumimoji="1" lang="en-US" altLang="ja-JP" sz="1100" b="1" dirty="0">
                <a:solidFill>
                  <a:schemeClr val="tx1"/>
                </a:solidFill>
              </a:rPr>
              <a:t>DOAC</a:t>
            </a:r>
            <a:r>
              <a:rPr kumimoji="1" lang="ja-JP" altLang="en-US" sz="1100" b="1" dirty="0">
                <a:solidFill>
                  <a:schemeClr val="tx1"/>
                </a:solidFill>
              </a:rPr>
              <a:t>）が併用されている</a:t>
            </a:r>
            <a:endParaRPr kumimoji="1" lang="en-US" altLang="ja-JP" sz="1100" b="1" dirty="0">
              <a:solidFill>
                <a:schemeClr val="tx1"/>
              </a:solidFill>
            </a:endParaRPr>
          </a:p>
          <a:p>
            <a:pPr algn="l">
              <a:lnSpc>
                <a:spcPct val="150000"/>
              </a:lnSpc>
            </a:pPr>
            <a:r>
              <a:rPr kumimoji="1" lang="ja-JP" altLang="en-US" sz="1100" b="1" dirty="0">
                <a:solidFill>
                  <a:schemeClr val="tx1"/>
                </a:solidFill>
              </a:rPr>
              <a:t>□　自覚症状は無いが、</a:t>
            </a:r>
            <a:r>
              <a:rPr kumimoji="1" lang="en-US" altLang="ja-JP" sz="1100" b="1" dirty="0">
                <a:solidFill>
                  <a:schemeClr val="tx1"/>
                </a:solidFill>
              </a:rPr>
              <a:t>BNP/NT-</a:t>
            </a:r>
            <a:r>
              <a:rPr kumimoji="1" lang="en-US" altLang="ja-JP" sz="1100" b="1" dirty="0" err="1">
                <a:solidFill>
                  <a:schemeClr val="tx1"/>
                </a:solidFill>
              </a:rPr>
              <a:t>proBNP</a:t>
            </a:r>
            <a:r>
              <a:rPr kumimoji="1" lang="ja-JP" altLang="en-US" sz="1100" b="1" dirty="0">
                <a:solidFill>
                  <a:schemeClr val="tx1"/>
                </a:solidFill>
              </a:rPr>
              <a:t>が前値より</a:t>
            </a:r>
            <a:r>
              <a:rPr kumimoji="1" lang="en-US" altLang="ja-JP" sz="1100" b="1" dirty="0">
                <a:solidFill>
                  <a:schemeClr val="tx1"/>
                </a:solidFill>
              </a:rPr>
              <a:t>2</a:t>
            </a:r>
            <a:r>
              <a:rPr kumimoji="1" lang="ja-JP" altLang="en-US" sz="1100" b="1" dirty="0">
                <a:solidFill>
                  <a:schemeClr val="tx1"/>
                </a:solidFill>
              </a:rPr>
              <a:t>倍以上変動しおり薬剤調整が悩ましい</a:t>
            </a:r>
            <a:endParaRPr kumimoji="1" lang="en-US" altLang="ja-JP" sz="1100" b="1" dirty="0">
              <a:solidFill>
                <a:schemeClr val="tx1"/>
              </a:solidFill>
            </a:endParaRPr>
          </a:p>
        </p:txBody>
      </p:sp>
      <p:sp>
        <p:nvSpPr>
          <p:cNvPr id="131" name="テキスト ボックス 130">
            <a:extLst>
              <a:ext uri="{FF2B5EF4-FFF2-40B4-BE49-F238E27FC236}">
                <a16:creationId xmlns:a16="http://schemas.microsoft.com/office/drawing/2014/main" id="{2E225F57-8E6F-66E6-0CC9-DF05F089E398}"/>
              </a:ext>
            </a:extLst>
          </p:cNvPr>
          <p:cNvSpPr txBox="1"/>
          <p:nvPr/>
        </p:nvSpPr>
        <p:spPr>
          <a:xfrm>
            <a:off x="7822492" y="4980156"/>
            <a:ext cx="4431156" cy="276999"/>
          </a:xfrm>
          <a:prstGeom prst="rect">
            <a:avLst/>
          </a:prstGeom>
          <a:noFill/>
        </p:spPr>
        <p:txBody>
          <a:bodyPr wrap="square">
            <a:spAutoFit/>
          </a:bodyPr>
          <a:lstStyle/>
          <a:p>
            <a:r>
              <a:rPr lang="en-US" altLang="ja-JP" sz="1200" dirty="0">
                <a:solidFill>
                  <a:srgbClr val="000000"/>
                </a:solidFill>
                <a:latin typeface="+mj-ea"/>
                <a:ea typeface="+mj-ea"/>
              </a:rPr>
              <a:t>※</a:t>
            </a:r>
            <a:r>
              <a:rPr lang="ja-JP" altLang="en-US" sz="1200" dirty="0">
                <a:solidFill>
                  <a:srgbClr val="000000"/>
                </a:solidFill>
                <a:latin typeface="+mj-ea"/>
                <a:ea typeface="+mj-ea"/>
              </a:rPr>
              <a:t>不整脈合併で</a:t>
            </a:r>
            <a:r>
              <a:rPr lang="en-US" altLang="ja-JP" sz="1200" dirty="0">
                <a:solidFill>
                  <a:srgbClr val="000000"/>
                </a:solidFill>
                <a:latin typeface="+mj-ea"/>
                <a:ea typeface="+mj-ea"/>
              </a:rPr>
              <a:t>DOAC</a:t>
            </a:r>
            <a:r>
              <a:rPr lang="ja-JP" altLang="en-US" sz="1200" dirty="0">
                <a:solidFill>
                  <a:srgbClr val="000000"/>
                </a:solidFill>
                <a:latin typeface="+mj-ea"/>
                <a:ea typeface="+mj-ea"/>
              </a:rPr>
              <a:t>を併用する場合は紹介状もご参照ください</a:t>
            </a:r>
            <a:endParaRPr lang="ja-JP" altLang="en-US" sz="1200" dirty="0">
              <a:latin typeface="+mj-ea"/>
              <a:ea typeface="+mj-ea"/>
            </a:endParaRPr>
          </a:p>
        </p:txBody>
      </p:sp>
      <p:sp>
        <p:nvSpPr>
          <p:cNvPr id="7" name="四角形: 角を丸くする 6">
            <a:extLst>
              <a:ext uri="{FF2B5EF4-FFF2-40B4-BE49-F238E27FC236}">
                <a16:creationId xmlns:a16="http://schemas.microsoft.com/office/drawing/2014/main" id="{D35FD7E0-F3C0-B8E1-87DF-547D0DA1CAFD}"/>
              </a:ext>
            </a:extLst>
          </p:cNvPr>
          <p:cNvSpPr/>
          <p:nvPr/>
        </p:nvSpPr>
        <p:spPr>
          <a:xfrm>
            <a:off x="1735965" y="6018967"/>
            <a:ext cx="1482536" cy="286496"/>
          </a:xfrm>
          <a:prstGeom prst="roundRect">
            <a:avLst/>
          </a:prstGeom>
          <a:noFill/>
          <a:ln w="190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a:solidFill>
                  <a:schemeClr val="tx1"/>
                </a:solidFill>
              </a:rPr>
              <a:t>1</a:t>
            </a:r>
            <a:r>
              <a:rPr kumimoji="1" lang="ja-JP" altLang="en-US" sz="1400" b="1" dirty="0">
                <a:solidFill>
                  <a:schemeClr val="tx1"/>
                </a:solidFill>
              </a:rPr>
              <a:t>年以降も</a:t>
            </a:r>
            <a:endParaRPr kumimoji="1" lang="en-US" altLang="ja-JP" sz="1400" b="1" dirty="0">
              <a:solidFill>
                <a:schemeClr val="tx1"/>
              </a:solidFill>
            </a:endParaRPr>
          </a:p>
          <a:p>
            <a:pPr algn="ctr"/>
            <a:r>
              <a:rPr kumimoji="1" lang="ja-JP" altLang="en-US" sz="1400" b="1" dirty="0">
                <a:solidFill>
                  <a:schemeClr val="tx1"/>
                </a:solidFill>
              </a:rPr>
              <a:t>必要に応じて</a:t>
            </a:r>
            <a:endParaRPr kumimoji="1" lang="en-US" altLang="ja-JP" sz="1400" b="1" dirty="0">
              <a:solidFill>
                <a:schemeClr val="tx1"/>
              </a:solidFill>
            </a:endParaRPr>
          </a:p>
          <a:p>
            <a:pPr algn="ctr"/>
            <a:r>
              <a:rPr kumimoji="1" lang="ja-JP" altLang="en-US" sz="1400" b="1" dirty="0">
                <a:solidFill>
                  <a:schemeClr val="tx1"/>
                </a:solidFill>
              </a:rPr>
              <a:t>連携</a:t>
            </a:r>
            <a:r>
              <a:rPr kumimoji="1" lang="en-US" altLang="ja-JP" sz="1400" b="1" baseline="30000" dirty="0">
                <a:solidFill>
                  <a:schemeClr val="tx1"/>
                </a:solidFill>
              </a:rPr>
              <a:t>※※※</a:t>
            </a:r>
            <a:endParaRPr kumimoji="1" lang="ja-JP" altLang="en-US" sz="1400" b="1" baseline="30000" dirty="0">
              <a:solidFill>
                <a:schemeClr val="tx1"/>
              </a:solidFill>
            </a:endParaRPr>
          </a:p>
        </p:txBody>
      </p:sp>
      <p:cxnSp>
        <p:nvCxnSpPr>
          <p:cNvPr id="19" name="直線コネクタ 18">
            <a:extLst>
              <a:ext uri="{FF2B5EF4-FFF2-40B4-BE49-F238E27FC236}">
                <a16:creationId xmlns:a16="http://schemas.microsoft.com/office/drawing/2014/main" id="{CB4F23A0-1270-71B1-5611-FA9EED847204}"/>
              </a:ext>
            </a:extLst>
          </p:cNvPr>
          <p:cNvCxnSpPr>
            <a:cxnSpLocks/>
          </p:cNvCxnSpPr>
          <p:nvPr/>
        </p:nvCxnSpPr>
        <p:spPr>
          <a:xfrm>
            <a:off x="6444153" y="990176"/>
            <a:ext cx="0" cy="4266979"/>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81" name="四角形: 角を丸くする 80">
            <a:extLst>
              <a:ext uri="{FF2B5EF4-FFF2-40B4-BE49-F238E27FC236}">
                <a16:creationId xmlns:a16="http://schemas.microsoft.com/office/drawing/2014/main" id="{0A7C5D37-C03F-9AF8-7F1F-962AA27CF787}"/>
              </a:ext>
            </a:extLst>
          </p:cNvPr>
          <p:cNvSpPr/>
          <p:nvPr/>
        </p:nvSpPr>
        <p:spPr>
          <a:xfrm>
            <a:off x="2788976" y="5495425"/>
            <a:ext cx="2507393" cy="417269"/>
          </a:xfrm>
          <a:prstGeom prst="roundRect">
            <a:avLst/>
          </a:prstGeom>
          <a:noFill/>
          <a:ln w="1270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治療強化を検討</a:t>
            </a:r>
            <a:endParaRPr kumimoji="1" lang="en-US" altLang="ja-JP" sz="1400" b="1" dirty="0">
              <a:solidFill>
                <a:srgbClr val="FF0000"/>
              </a:solidFill>
            </a:endParaRPr>
          </a:p>
          <a:p>
            <a:pPr algn="ctr"/>
            <a:r>
              <a:rPr kumimoji="1" lang="ja-JP" altLang="en-US" sz="1000" b="1" dirty="0">
                <a:solidFill>
                  <a:srgbClr val="FF0000"/>
                </a:solidFill>
              </a:rPr>
              <a:t>　</a:t>
            </a:r>
            <a:r>
              <a:rPr kumimoji="1" lang="en-US" altLang="ja-JP" sz="1000" b="1" dirty="0">
                <a:solidFill>
                  <a:srgbClr val="FF0000"/>
                </a:solidFill>
              </a:rPr>
              <a:t>※PCSK9</a:t>
            </a:r>
            <a:r>
              <a:rPr kumimoji="1" lang="ja-JP" altLang="en-US" sz="1000" b="1" dirty="0">
                <a:solidFill>
                  <a:srgbClr val="FF0000"/>
                </a:solidFill>
              </a:rPr>
              <a:t>阻害薬検討時は</a:t>
            </a:r>
            <a:r>
              <a:rPr kumimoji="1" lang="en-US" altLang="ja-JP" sz="1000" b="1" dirty="0">
                <a:solidFill>
                  <a:srgbClr val="FF0000"/>
                </a:solidFill>
              </a:rPr>
              <a:t>PCI</a:t>
            </a:r>
            <a:r>
              <a:rPr kumimoji="1" lang="ja-JP" altLang="en-US" sz="1000" b="1" dirty="0">
                <a:solidFill>
                  <a:srgbClr val="FF0000"/>
                </a:solidFill>
              </a:rPr>
              <a:t>病院に相談</a:t>
            </a:r>
            <a:endParaRPr kumimoji="1" lang="en-US" altLang="ja-JP" sz="1000" b="1" dirty="0">
              <a:solidFill>
                <a:srgbClr val="FF0000"/>
              </a:solidFill>
            </a:endParaRPr>
          </a:p>
        </p:txBody>
      </p:sp>
      <p:cxnSp>
        <p:nvCxnSpPr>
          <p:cNvPr id="4" name="直線コネクタ 3">
            <a:extLst>
              <a:ext uri="{FF2B5EF4-FFF2-40B4-BE49-F238E27FC236}">
                <a16:creationId xmlns:a16="http://schemas.microsoft.com/office/drawing/2014/main" id="{FCFEC07F-D6C7-A7D9-411E-35A3D91CAA96}"/>
              </a:ext>
            </a:extLst>
          </p:cNvPr>
          <p:cNvCxnSpPr>
            <a:cxnSpLocks/>
          </p:cNvCxnSpPr>
          <p:nvPr/>
        </p:nvCxnSpPr>
        <p:spPr>
          <a:xfrm>
            <a:off x="8966765" y="563583"/>
            <a:ext cx="3041116" cy="0"/>
          </a:xfrm>
          <a:prstGeom prst="line">
            <a:avLst/>
          </a:prstGeom>
        </p:spPr>
        <p:style>
          <a:lnRef idx="1">
            <a:schemeClr val="dk1"/>
          </a:lnRef>
          <a:fillRef idx="0">
            <a:schemeClr val="dk1"/>
          </a:fillRef>
          <a:effectRef idx="0">
            <a:schemeClr val="dk1"/>
          </a:effectRef>
          <a:fontRef idx="minor">
            <a:schemeClr val="tx1"/>
          </a:fontRef>
        </p:style>
      </p:cxnSp>
      <p:sp>
        <p:nvSpPr>
          <p:cNvPr id="2" name="テキスト ボックス 1">
            <a:extLst>
              <a:ext uri="{FF2B5EF4-FFF2-40B4-BE49-F238E27FC236}">
                <a16:creationId xmlns:a16="http://schemas.microsoft.com/office/drawing/2014/main" id="{7640DF56-75BB-7034-C0B9-55AF473E4F71}"/>
              </a:ext>
            </a:extLst>
          </p:cNvPr>
          <p:cNvSpPr txBox="1"/>
          <p:nvPr/>
        </p:nvSpPr>
        <p:spPr>
          <a:xfrm>
            <a:off x="8854859" y="125793"/>
            <a:ext cx="801612" cy="338554"/>
          </a:xfrm>
          <a:prstGeom prst="rect">
            <a:avLst/>
          </a:prstGeom>
          <a:noFill/>
        </p:spPr>
        <p:txBody>
          <a:bodyPr wrap="square">
            <a:spAutoFit/>
          </a:bodyPr>
          <a:lstStyle/>
          <a:p>
            <a:r>
              <a:rPr lang="ja-JP" altLang="en-US" sz="1600" b="0" i="0" u="none" strike="noStrike" baseline="0" dirty="0">
                <a:solidFill>
                  <a:srgbClr val="000000"/>
                </a:solidFill>
                <a:latin typeface="+mj-ea"/>
                <a:ea typeface="+mj-ea"/>
              </a:rPr>
              <a:t>氏名：</a:t>
            </a:r>
            <a:endParaRPr lang="ja-JP" altLang="en-US" sz="1600" dirty="0">
              <a:latin typeface="+mj-ea"/>
              <a:ea typeface="+mj-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DF8B6F56-5397-1CAF-D2AB-F908BF5CF0C8}"/>
              </a:ext>
            </a:extLst>
          </p:cNvPr>
          <p:cNvGraphicFramePr>
            <a:graphicFrameLocks noGrp="1"/>
          </p:cNvGraphicFramePr>
          <p:nvPr>
            <p:extLst>
              <p:ext uri="{D42A27DB-BD31-4B8C-83A1-F6EECF244321}">
                <p14:modId xmlns:p14="http://schemas.microsoft.com/office/powerpoint/2010/main" val="228898589"/>
              </p:ext>
            </p:extLst>
          </p:nvPr>
        </p:nvGraphicFramePr>
        <p:xfrm>
          <a:off x="169526" y="434420"/>
          <a:ext cx="11852947" cy="2727960"/>
        </p:xfrm>
        <a:graphic>
          <a:graphicData uri="http://schemas.openxmlformats.org/drawingml/2006/table">
            <a:tbl>
              <a:tblPr firstRow="1" bandRow="1">
                <a:tableStyleId>{5940675A-B579-460E-94D1-54222C63F5DA}</a:tableStyleId>
              </a:tblPr>
              <a:tblGrid>
                <a:gridCol w="379113">
                  <a:extLst>
                    <a:ext uri="{9D8B030D-6E8A-4147-A177-3AD203B41FA5}">
                      <a16:colId xmlns:a16="http://schemas.microsoft.com/office/drawing/2014/main" val="875022031"/>
                    </a:ext>
                  </a:extLst>
                </a:gridCol>
                <a:gridCol w="2821578">
                  <a:extLst>
                    <a:ext uri="{9D8B030D-6E8A-4147-A177-3AD203B41FA5}">
                      <a16:colId xmlns:a16="http://schemas.microsoft.com/office/drawing/2014/main" val="665243928"/>
                    </a:ext>
                  </a:extLst>
                </a:gridCol>
                <a:gridCol w="8652256">
                  <a:extLst>
                    <a:ext uri="{9D8B030D-6E8A-4147-A177-3AD203B41FA5}">
                      <a16:colId xmlns:a16="http://schemas.microsoft.com/office/drawing/2014/main" val="4093554773"/>
                    </a:ext>
                  </a:extLst>
                </a:gridCol>
              </a:tblGrid>
              <a:tr h="117974">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ja-JP" sz="1100" b="0" u="none" strike="noStrike" baseline="0">
                          <a:solidFill>
                            <a:schemeClr val="tx1"/>
                          </a:solidFill>
                          <a:latin typeface="+mn-ea"/>
                          <a:ea typeface="+mn-ea"/>
                        </a:rPr>
                        <a:t>No. </a:t>
                      </a:r>
                      <a:endParaRPr lang="en-US" altLang="ja-JP" sz="1100" b="0" i="0" u="none" strike="noStrike" baseline="0">
                        <a:solidFill>
                          <a:schemeClr val="tx1"/>
                        </a:solidFill>
                        <a:latin typeface="+mn-ea"/>
                        <a:ea typeface="+mn-ea"/>
                        <a:cs typeface="+mn-cs"/>
                      </a:endParaRPr>
                    </a:p>
                  </a:txBody>
                  <a:tcPr anchor="ct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1100" b="0" u="none" strike="noStrike" baseline="0" dirty="0">
                          <a:solidFill>
                            <a:schemeClr val="tx1"/>
                          </a:solidFill>
                          <a:latin typeface="+mn-ea"/>
                          <a:ea typeface="+mn-ea"/>
                        </a:rPr>
                        <a:t>よくある質問 </a:t>
                      </a:r>
                      <a:endParaRPr lang="ja-JP" altLang="en-US" sz="1100" b="0" i="0" u="none" strike="noStrike" baseline="0" dirty="0">
                        <a:solidFill>
                          <a:schemeClr val="tx1"/>
                        </a:solidFill>
                        <a:latin typeface="+mn-ea"/>
                        <a:ea typeface="+mn-ea"/>
                        <a:cs typeface="+mn-cs"/>
                      </a:endParaRPr>
                    </a:p>
                  </a:txBody>
                  <a:tcPr anchor="ctr"/>
                </a:tc>
                <a:tc>
                  <a:txBody>
                    <a:bodyPr/>
                    <a:lstStyle/>
                    <a:p>
                      <a:pPr algn="ctr"/>
                      <a:r>
                        <a:rPr kumimoji="1" lang="ja-JP" altLang="en-US" sz="1100" dirty="0">
                          <a:solidFill>
                            <a:schemeClr val="tx1"/>
                          </a:solidFill>
                          <a:latin typeface="+mn-ea"/>
                          <a:ea typeface="+mn-ea"/>
                        </a:rPr>
                        <a:t>回答</a:t>
                      </a:r>
                    </a:p>
                  </a:txBody>
                  <a:tcPr anchor="ctr"/>
                </a:tc>
                <a:extLst>
                  <a:ext uri="{0D108BD9-81ED-4DB2-BD59-A6C34878D82A}">
                    <a16:rowId xmlns:a16="http://schemas.microsoft.com/office/drawing/2014/main" val="3699941899"/>
                  </a:ext>
                </a:extLst>
              </a:tr>
              <a:tr h="642391">
                <a:tc>
                  <a:txBody>
                    <a:bodyPr/>
                    <a:lstStyle/>
                    <a:p>
                      <a:pPr algn="ctr"/>
                      <a:r>
                        <a:rPr kumimoji="1" lang="en-US" altLang="ja-JP" sz="1100">
                          <a:solidFill>
                            <a:schemeClr val="tx1"/>
                          </a:solidFill>
                          <a:latin typeface="+mn-ea"/>
                          <a:ea typeface="+mn-ea"/>
                        </a:rPr>
                        <a:t>1</a:t>
                      </a:r>
                      <a:endParaRPr kumimoji="1" lang="ja-JP" altLang="en-US" sz="1100">
                        <a:solidFill>
                          <a:schemeClr val="tx1"/>
                        </a:solidFill>
                        <a:latin typeface="+mn-ea"/>
                        <a:ea typeface="+mn-ea"/>
                      </a:endParaRPr>
                    </a:p>
                  </a:txBody>
                  <a:tcPr anchor="ctr"/>
                </a:tc>
                <a:tc>
                  <a:txBody>
                    <a:bodyPr/>
                    <a:lstStyle/>
                    <a:p>
                      <a:r>
                        <a:rPr kumimoji="1" lang="ja-JP" altLang="en-US" sz="1100" dirty="0">
                          <a:solidFill>
                            <a:schemeClr val="tx1"/>
                          </a:solidFill>
                          <a:latin typeface="+mn-ea"/>
                          <a:ea typeface="+mn-ea"/>
                        </a:rPr>
                        <a:t>冠危険因子の管理目標を教えてください</a:t>
                      </a:r>
                      <a:endParaRPr kumimoji="1" lang="en-US" altLang="ja-JP" sz="1100" dirty="0">
                        <a:solidFill>
                          <a:schemeClr val="tx1"/>
                        </a:solidFill>
                        <a:latin typeface="+mn-ea"/>
                        <a:ea typeface="+mn-ea"/>
                      </a:endParaRPr>
                    </a:p>
                    <a:p>
                      <a:r>
                        <a:rPr kumimoji="1" lang="ja-JP" altLang="en-US" sz="1100" dirty="0">
                          <a:solidFill>
                            <a:schemeClr val="tx1"/>
                          </a:solidFill>
                          <a:latin typeface="+mn-ea"/>
                          <a:ea typeface="+mn-ea"/>
                        </a:rPr>
                        <a:t>（急性心筋梗塞、不安定狭心症の二次予防）</a:t>
                      </a:r>
                    </a:p>
                  </a:txBody>
                  <a:tcPr anchor="ct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mn-ea"/>
                          <a:ea typeface="+mn-ea"/>
                        </a:rPr>
                        <a:t>LDL-C &lt; 70 mg/dL</a:t>
                      </a:r>
                      <a:r>
                        <a:rPr kumimoji="1" lang="ja-JP" altLang="en-US" sz="1100" dirty="0">
                          <a:solidFill>
                            <a:schemeClr val="tx1"/>
                          </a:solidFill>
                          <a:latin typeface="+mn-ea"/>
                          <a:ea typeface="+mn-ea"/>
                        </a:rPr>
                        <a:t>、　</a:t>
                      </a:r>
                      <a:r>
                        <a:rPr kumimoji="1" lang="en-US" altLang="ja-JP" sz="1100" dirty="0">
                          <a:solidFill>
                            <a:schemeClr val="tx1"/>
                          </a:solidFill>
                          <a:latin typeface="+mn-ea"/>
                          <a:ea typeface="+mn-ea"/>
                        </a:rPr>
                        <a:t>HDL-C ≧ 40 mg/dL</a:t>
                      </a:r>
                      <a:r>
                        <a:rPr kumimoji="1" lang="ja-JP" altLang="en-US" sz="1100" dirty="0">
                          <a:solidFill>
                            <a:schemeClr val="tx1"/>
                          </a:solidFill>
                          <a:latin typeface="+mn-ea"/>
                          <a:ea typeface="+mn-ea"/>
                        </a:rPr>
                        <a:t>、　</a:t>
                      </a:r>
                      <a:r>
                        <a:rPr kumimoji="1" lang="en-US" altLang="ja-JP" sz="1100" dirty="0">
                          <a:solidFill>
                            <a:schemeClr val="tx1"/>
                          </a:solidFill>
                          <a:latin typeface="+mn-ea"/>
                          <a:ea typeface="+mn-ea"/>
                        </a:rPr>
                        <a:t>TG &lt; 150 mg/dL</a:t>
                      </a:r>
                      <a:r>
                        <a:rPr kumimoji="1" lang="ja-JP" altLang="en-US" sz="1100" dirty="0">
                          <a:solidFill>
                            <a:schemeClr val="tx1"/>
                          </a:solidFill>
                          <a:latin typeface="+mn-ea"/>
                          <a:ea typeface="+mn-ea"/>
                        </a:rPr>
                        <a:t>　　　（治療優先順：　①</a:t>
                      </a:r>
                      <a:r>
                        <a:rPr kumimoji="1" lang="en-US" altLang="ja-JP" sz="1100" dirty="0">
                          <a:solidFill>
                            <a:schemeClr val="tx1"/>
                          </a:solidFill>
                          <a:latin typeface="+mn-ea"/>
                          <a:ea typeface="+mn-ea"/>
                        </a:rPr>
                        <a:t>LDL-C</a:t>
                      </a:r>
                      <a:r>
                        <a:rPr kumimoji="1" lang="ja-JP" altLang="en-US" sz="1100" dirty="0">
                          <a:solidFill>
                            <a:schemeClr val="tx1"/>
                          </a:solidFill>
                          <a:latin typeface="+mn-ea"/>
                          <a:ea typeface="+mn-ea"/>
                        </a:rPr>
                        <a:t>　→　②</a:t>
                      </a:r>
                      <a:r>
                        <a:rPr kumimoji="1" lang="en-US" altLang="ja-JP" sz="1100" dirty="0">
                          <a:solidFill>
                            <a:schemeClr val="tx1"/>
                          </a:solidFill>
                          <a:latin typeface="+mn-ea"/>
                          <a:ea typeface="+mn-ea"/>
                        </a:rPr>
                        <a:t>non-HDL-C</a:t>
                      </a:r>
                      <a:r>
                        <a:rPr kumimoji="1" lang="ja-JP" altLang="en-US" sz="1100" dirty="0">
                          <a:solidFill>
                            <a:schemeClr val="tx1"/>
                          </a:solidFill>
                          <a:latin typeface="+mn-ea"/>
                          <a:ea typeface="+mn-ea"/>
                        </a:rPr>
                        <a:t>　→　③</a:t>
                      </a:r>
                      <a:r>
                        <a:rPr kumimoji="1" lang="en-US" altLang="ja-JP" sz="1100" dirty="0">
                          <a:solidFill>
                            <a:schemeClr val="tx1"/>
                          </a:solidFill>
                          <a:latin typeface="+mn-ea"/>
                          <a:ea typeface="+mn-ea"/>
                        </a:rPr>
                        <a:t>TG</a:t>
                      </a:r>
                      <a:r>
                        <a:rPr kumimoji="1" lang="ja-JP" altLang="en-US" sz="1100" dirty="0">
                          <a:solidFill>
                            <a:schemeClr val="tx1"/>
                          </a:solidFill>
                          <a:latin typeface="+mn-ea"/>
                          <a:ea typeface="+mn-ea"/>
                        </a:rPr>
                        <a:t>　）</a:t>
                      </a:r>
                      <a:endParaRPr kumimoji="1" lang="en-US" altLang="ja-JP" sz="1100" dirty="0">
                        <a:solidFill>
                          <a:schemeClr val="tx1"/>
                        </a:solidFill>
                        <a:latin typeface="+mn-ea"/>
                        <a:ea typeface="+mn-ea"/>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血圧 </a:t>
                      </a:r>
                      <a:r>
                        <a:rPr kumimoji="1" lang="en-US" altLang="ja-JP" sz="1100" b="1" dirty="0">
                          <a:solidFill>
                            <a:schemeClr val="tx1"/>
                          </a:solidFill>
                          <a:latin typeface="+mn-ea"/>
                          <a:ea typeface="+mn-ea"/>
                        </a:rPr>
                        <a:t>&lt; 130 / 80 mmHg</a:t>
                      </a:r>
                      <a:r>
                        <a:rPr kumimoji="1" lang="ja-JP" altLang="en-US" sz="1100" b="1" dirty="0">
                          <a:solidFill>
                            <a:schemeClr val="tx1"/>
                          </a:solidFill>
                          <a:latin typeface="+mn-ea"/>
                          <a:ea typeface="+mn-ea"/>
                        </a:rPr>
                        <a:t>　（家庭血圧 </a:t>
                      </a:r>
                      <a:r>
                        <a:rPr kumimoji="1" lang="en-US" altLang="ja-JP" sz="1100" b="1" dirty="0">
                          <a:solidFill>
                            <a:schemeClr val="tx1"/>
                          </a:solidFill>
                          <a:latin typeface="+mn-ea"/>
                          <a:ea typeface="+mn-ea"/>
                        </a:rPr>
                        <a:t>&lt; 125 / 75 mmHg</a:t>
                      </a:r>
                      <a:r>
                        <a:rPr kumimoji="1" lang="ja-JP" altLang="en-US" sz="1100" b="1" dirty="0">
                          <a:solidFill>
                            <a:schemeClr val="tx1"/>
                          </a:solidFill>
                          <a:latin typeface="+mn-ea"/>
                          <a:ea typeface="+mn-ea"/>
                        </a:rPr>
                        <a:t>）</a:t>
                      </a:r>
                      <a:endParaRPr kumimoji="1" lang="en-US" altLang="ja-JP" sz="1100" b="1" dirty="0">
                        <a:solidFill>
                          <a:schemeClr val="tx1"/>
                        </a:solidFill>
                        <a:latin typeface="+mn-ea"/>
                        <a:ea typeface="+mn-ea"/>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mn-ea"/>
                          <a:ea typeface="+mn-ea"/>
                        </a:rPr>
                        <a:t>HbA1c &lt; 7.0 %</a:t>
                      </a:r>
                      <a:r>
                        <a:rPr kumimoji="1" lang="ja-JP" altLang="en-US" sz="1100" b="1" dirty="0">
                          <a:solidFill>
                            <a:schemeClr val="tx1"/>
                          </a:solidFill>
                          <a:latin typeface="+mn-ea"/>
                          <a:ea typeface="+mn-ea"/>
                        </a:rPr>
                        <a:t>　（合併症予防のためのコントロール指標）</a:t>
                      </a:r>
                      <a:endParaRPr kumimoji="1" lang="en-US" altLang="ja-JP" sz="1100" b="1" dirty="0">
                        <a:solidFill>
                          <a:schemeClr val="tx1"/>
                        </a:solidFill>
                        <a:latin typeface="+mn-ea"/>
                        <a:ea typeface="+mn-ea"/>
                      </a:endParaRPr>
                    </a:p>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ＭＳ Ｐゴシック" panose="020B0600070205080204" pitchFamily="50" charset="-128"/>
                          <a:ea typeface="+mn-ea"/>
                          <a:cs typeface="+mn-cs"/>
                        </a:rPr>
                        <a:t>　</a:t>
                      </a:r>
                      <a:r>
                        <a:rPr kumimoji="1" lang="en-US" altLang="ja-JP" sz="1100" b="0" i="0" u="none" strike="noStrike" kern="0" cap="none" spc="0" normalizeH="0" baseline="0" noProof="0" dirty="0">
                          <a:ln>
                            <a:noFill/>
                          </a:ln>
                          <a:solidFill>
                            <a:prstClr val="black"/>
                          </a:solidFill>
                          <a:effectLst/>
                          <a:uLnTx/>
                          <a:uFillTx/>
                          <a:latin typeface="ＭＳ Ｐゴシック" panose="020B0600070205080204" pitchFamily="50" charset="-128"/>
                          <a:ea typeface="+mn-ea"/>
                          <a:cs typeface="+mn-cs"/>
                        </a:rPr>
                        <a:t>※</a:t>
                      </a:r>
                      <a:r>
                        <a:rPr kumimoji="1" lang="ja-JP" altLang="en-US" sz="1100" b="0" i="0" u="none" strike="noStrike" kern="0" cap="none" spc="0" normalizeH="0" baseline="0" noProof="0" dirty="0">
                          <a:ln>
                            <a:noFill/>
                          </a:ln>
                          <a:solidFill>
                            <a:prstClr val="black"/>
                          </a:solidFill>
                          <a:effectLst/>
                          <a:uLnTx/>
                          <a:uFillTx/>
                          <a:latin typeface="ＭＳ Ｐゴシック" panose="020B0600070205080204" pitchFamily="50" charset="-128"/>
                          <a:ea typeface="+mn-ea"/>
                          <a:cs typeface="+mn-cs"/>
                        </a:rPr>
                        <a:t>高齢者では血圧・</a:t>
                      </a:r>
                      <a:r>
                        <a:rPr kumimoji="1" lang="en-US" altLang="ja-JP" sz="1100" b="0" i="0" u="none" strike="noStrike" kern="0" cap="none" spc="0" normalizeH="0" baseline="0" noProof="0" dirty="0">
                          <a:ln>
                            <a:noFill/>
                          </a:ln>
                          <a:solidFill>
                            <a:prstClr val="black"/>
                          </a:solidFill>
                          <a:effectLst/>
                          <a:uLnTx/>
                          <a:uFillTx/>
                          <a:latin typeface="ＭＳ Ｐゴシック" panose="020B0600070205080204" pitchFamily="50" charset="-128"/>
                          <a:ea typeface="+mn-ea"/>
                          <a:cs typeface="+mn-cs"/>
                        </a:rPr>
                        <a:t>HbA1c</a:t>
                      </a:r>
                      <a:r>
                        <a:rPr kumimoji="1" lang="ja-JP" altLang="en-US" sz="1100" b="0" i="0" u="none" strike="noStrike" kern="0" cap="none" spc="0" normalizeH="0" baseline="0" noProof="0" dirty="0">
                          <a:ln>
                            <a:noFill/>
                          </a:ln>
                          <a:solidFill>
                            <a:prstClr val="black"/>
                          </a:solidFill>
                          <a:effectLst/>
                          <a:uLnTx/>
                          <a:uFillTx/>
                          <a:latin typeface="ＭＳ Ｐゴシック" panose="020B0600070205080204" pitchFamily="50" charset="-128"/>
                          <a:ea typeface="+mn-ea"/>
                          <a:cs typeface="+mn-cs"/>
                        </a:rPr>
                        <a:t>の目標は適宜ご検討ください　　　　　　　　　　　　　　　　　　　　　　　　　　　　　　　</a:t>
                      </a:r>
                      <a:r>
                        <a:rPr kumimoji="1" lang="ja-JP" altLang="en-US" sz="800" dirty="0">
                          <a:solidFill>
                            <a:schemeClr val="tx1"/>
                          </a:solidFill>
                          <a:latin typeface="+mn-ea"/>
                          <a:ea typeface="+mn-ea"/>
                        </a:rPr>
                        <a:t>出典）</a:t>
                      </a:r>
                      <a:r>
                        <a:rPr kumimoji="1" lang="ja-JP" altLang="en-US" sz="800" dirty="0"/>
                        <a:t>動脈硬化性疾患予防ガイドライン</a:t>
                      </a:r>
                      <a:r>
                        <a:rPr kumimoji="1" lang="en-US" altLang="ja-JP" sz="800" dirty="0"/>
                        <a:t>2022</a:t>
                      </a:r>
                      <a:r>
                        <a:rPr kumimoji="1" lang="ja-JP" altLang="en-US" sz="800" dirty="0"/>
                        <a:t>年度版</a:t>
                      </a:r>
                      <a:endParaRPr kumimoji="1" lang="ja-JP" altLang="en-US" sz="800" dirty="0">
                        <a:solidFill>
                          <a:schemeClr val="tx1"/>
                        </a:solidFill>
                        <a:latin typeface="+mn-ea"/>
                        <a:ea typeface="+mn-ea"/>
                      </a:endParaRPr>
                    </a:p>
                  </a:txBody>
                  <a:tcPr anchor="ctr"/>
                </a:tc>
                <a:extLst>
                  <a:ext uri="{0D108BD9-81ED-4DB2-BD59-A6C34878D82A}">
                    <a16:rowId xmlns:a16="http://schemas.microsoft.com/office/drawing/2014/main" val="3183690503"/>
                  </a:ext>
                </a:extLst>
              </a:tr>
              <a:tr h="382701">
                <a:tc>
                  <a:txBody>
                    <a:bodyPr/>
                    <a:lstStyle/>
                    <a:p>
                      <a:pPr algn="ctr"/>
                      <a:r>
                        <a:rPr kumimoji="1" lang="en-US" altLang="ja-JP" sz="1100">
                          <a:solidFill>
                            <a:schemeClr val="tx1"/>
                          </a:solidFill>
                          <a:latin typeface="+mn-ea"/>
                          <a:ea typeface="+mn-ea"/>
                        </a:rPr>
                        <a:t>2</a:t>
                      </a:r>
                      <a:endParaRPr kumimoji="1" lang="ja-JP" altLang="en-US" sz="1100">
                        <a:solidFill>
                          <a:schemeClr val="tx1"/>
                        </a:solidFill>
                        <a:latin typeface="+mn-ea"/>
                        <a:ea typeface="+mn-ea"/>
                      </a:endParaRPr>
                    </a:p>
                  </a:txBody>
                  <a:tcPr anchor="ctr"/>
                </a:tc>
                <a:tc>
                  <a:txBody>
                    <a:bodyPr/>
                    <a:lstStyle/>
                    <a:p>
                      <a:pPr marL="0" algn="l" fontAlgn="ctr">
                        <a:spcBef>
                          <a:spcPts val="0"/>
                        </a:spcBef>
                        <a:spcAft>
                          <a:spcPts val="0"/>
                        </a:spcAft>
                      </a:pPr>
                      <a:r>
                        <a:rPr kumimoji="1"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安定狭心症の</a:t>
                      </a:r>
                      <a:r>
                        <a:rPr kumimoji="1"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LDL-C</a:t>
                      </a:r>
                      <a:r>
                        <a:rPr kumimoji="1"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管理目標値を教えてください</a:t>
                      </a:r>
                      <a:endParaRPr lang="ja-JP" altLang="en-US" sz="1800" b="0" i="0" u="none" strike="noStrike" dirty="0">
                        <a:effectLst/>
                        <a:latin typeface="Arial" panose="020B0604020202020204" pitchFamily="34" charset="0"/>
                      </a:endParaRPr>
                    </a:p>
                  </a:txBody>
                  <a:tcPr anchor="ctr"/>
                </a:tc>
                <a:tc>
                  <a:txBody>
                    <a:bodyPr/>
                    <a:lstStyle/>
                    <a:p>
                      <a:pPr marL="0" algn="l" fontAlgn="t">
                        <a:spcBef>
                          <a:spcPts val="0"/>
                        </a:spcBef>
                        <a:spcAft>
                          <a:spcPts val="0"/>
                        </a:spcAft>
                      </a:pPr>
                      <a:r>
                        <a:rPr kumimoji="1"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治療開始時より</a:t>
                      </a:r>
                      <a:r>
                        <a:rPr kumimoji="1"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50%</a:t>
                      </a:r>
                      <a:r>
                        <a:rPr kumimoji="1"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以上の低下 かつ </a:t>
                      </a:r>
                      <a:r>
                        <a:rPr kumimoji="1"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LDL-C &lt; 70 mg/dL</a:t>
                      </a:r>
                    </a:p>
                    <a:p>
                      <a:pPr marL="0" algn="l" fontAlgn="t">
                        <a:spcBef>
                          <a:spcPts val="0"/>
                        </a:spcBef>
                        <a:spcAft>
                          <a:spcPts val="0"/>
                        </a:spcAft>
                      </a:pPr>
                      <a:r>
                        <a:rPr kumimoji="1"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kumimoji="1"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kumimoji="1" lang="ja-JP" altLang="en-US" sz="1100" b="0" i="0" u="none" strike="noStrike" dirty="0">
                          <a:solidFill>
                            <a:srgbClr val="000000"/>
                          </a:solidFill>
                          <a:effectLst/>
                          <a:latin typeface="ＭＳ Ｐゴシック" panose="020B0600070205080204" pitchFamily="50" charset="-128"/>
                          <a:ea typeface="+mn-ea"/>
                        </a:rPr>
                        <a:t>中等度・重度の虚血を伴った患者、心血管イベントリスクの超高リスク患者　　　</a:t>
                      </a:r>
                      <a:r>
                        <a:rPr kumimoji="1" lang="ja-JP" altLang="en-US" sz="800" b="0" i="0" u="none" strike="noStrike" dirty="0">
                          <a:solidFill>
                            <a:srgbClr val="000000"/>
                          </a:solidFill>
                          <a:effectLst/>
                          <a:latin typeface="ＭＳ Ｐゴシック" panose="020B0600070205080204" pitchFamily="50" charset="-128"/>
                          <a:ea typeface="+mn-ea"/>
                        </a:rPr>
                        <a:t>出典）</a:t>
                      </a:r>
                      <a:r>
                        <a:rPr kumimoji="1" lang="en-US" altLang="ja-JP" sz="800" b="0" i="0" u="none" strike="noStrike" dirty="0">
                          <a:solidFill>
                            <a:srgbClr val="000000"/>
                          </a:solidFill>
                          <a:effectLst/>
                          <a:latin typeface="ＭＳ Ｐゴシック" panose="020B0600070205080204" pitchFamily="50" charset="-128"/>
                          <a:ea typeface="+mn-ea"/>
                        </a:rPr>
                        <a:t>2022</a:t>
                      </a:r>
                      <a:r>
                        <a:rPr kumimoji="1" lang="ja-JP" altLang="en-US" sz="800" b="0" i="0" u="none" strike="noStrike" dirty="0">
                          <a:solidFill>
                            <a:srgbClr val="000000"/>
                          </a:solidFill>
                          <a:effectLst/>
                          <a:latin typeface="ＭＳ Ｐゴシック" panose="020B0600070205080204" pitchFamily="50" charset="-128"/>
                          <a:ea typeface="+mn-ea"/>
                        </a:rPr>
                        <a:t>年</a:t>
                      </a:r>
                      <a:r>
                        <a:rPr kumimoji="1" lang="en-US" altLang="ja-JP" sz="800" b="0" i="0" u="none" strike="noStrike" dirty="0">
                          <a:solidFill>
                            <a:srgbClr val="000000"/>
                          </a:solidFill>
                          <a:effectLst/>
                          <a:latin typeface="ＭＳ Ｐゴシック" panose="020B0600070205080204" pitchFamily="50" charset="-128"/>
                          <a:ea typeface="+mn-ea"/>
                        </a:rPr>
                        <a:t>JCS</a:t>
                      </a:r>
                      <a:r>
                        <a:rPr kumimoji="1" lang="ja-JP" altLang="en-US" sz="800" b="0" i="0" u="none" strike="noStrike" dirty="0">
                          <a:solidFill>
                            <a:srgbClr val="000000"/>
                          </a:solidFill>
                          <a:effectLst/>
                          <a:latin typeface="ＭＳ Ｐゴシック" panose="020B0600070205080204" pitchFamily="50" charset="-128"/>
                          <a:ea typeface="+mn-ea"/>
                        </a:rPr>
                        <a:t>ガイドラインフォーカスアップデート版 安定冠動脈疾患の診断と治療</a:t>
                      </a:r>
                      <a:endParaRPr kumimoji="1" lang="en-US" altLang="ja-JP"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anchor="b"/>
                </a:tc>
                <a:extLst>
                  <a:ext uri="{0D108BD9-81ED-4DB2-BD59-A6C34878D82A}">
                    <a16:rowId xmlns:a16="http://schemas.microsoft.com/office/drawing/2014/main" val="1668308559"/>
                  </a:ext>
                </a:extLst>
              </a:tr>
              <a:tr h="382701">
                <a:tc>
                  <a:txBody>
                    <a:bodyPr/>
                    <a:lstStyle/>
                    <a:p>
                      <a:pPr algn="ctr"/>
                      <a:r>
                        <a:rPr kumimoji="1" lang="en-US" altLang="ja-JP" sz="1100" dirty="0">
                          <a:solidFill>
                            <a:schemeClr val="tx1"/>
                          </a:solidFill>
                          <a:latin typeface="+mn-ea"/>
                          <a:ea typeface="+mn-ea"/>
                        </a:rPr>
                        <a:t>3</a:t>
                      </a:r>
                      <a:endParaRPr kumimoji="1" lang="ja-JP" altLang="en-US" sz="1100" dirty="0">
                        <a:solidFill>
                          <a:schemeClr val="tx1"/>
                        </a:solidFill>
                        <a:latin typeface="+mn-ea"/>
                        <a:ea typeface="+mn-ea"/>
                      </a:endParaRPr>
                    </a:p>
                  </a:txBody>
                  <a:tcPr anchor="ctr"/>
                </a:tc>
                <a:tc>
                  <a:txBody>
                    <a:bodyPr/>
                    <a:lstStyle/>
                    <a:p>
                      <a:pPr marL="0" algn="l" fontAlgn="ctr">
                        <a:spcBef>
                          <a:spcPts val="0"/>
                        </a:spcBef>
                        <a:spcAft>
                          <a:spcPts val="0"/>
                        </a:spcAft>
                      </a:pPr>
                      <a:r>
                        <a:rPr kumimoji="1"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LDL-C</a:t>
                      </a:r>
                      <a:r>
                        <a:rPr kumimoji="1"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値が低ければ薬を減らしても良いでしょうか？</a:t>
                      </a:r>
                      <a:endParaRPr lang="ja-JP" altLang="en-US" sz="1800" b="0" i="0" u="none" strike="noStrike" dirty="0">
                        <a:effectLst/>
                        <a:latin typeface="Arial" panose="020B0604020202020204" pitchFamily="34" charset="0"/>
                      </a:endParaRPr>
                    </a:p>
                  </a:txBody>
                  <a:tcPr anchor="ctr"/>
                </a:tc>
                <a:tc>
                  <a:txBody>
                    <a:bodyPr/>
                    <a:lstStyle/>
                    <a:p>
                      <a:pPr marL="0" algn="l" fontAlgn="t">
                        <a:spcBef>
                          <a:spcPts val="0"/>
                        </a:spcBef>
                        <a:spcAft>
                          <a:spcPts val="0"/>
                        </a:spcAft>
                      </a:pPr>
                      <a:r>
                        <a:rPr kumimoji="1"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循環器学会および動脈硬化学会のガイドラインでは、治療前の</a:t>
                      </a:r>
                      <a:r>
                        <a:rPr kumimoji="1"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LDL-C</a:t>
                      </a:r>
                      <a:r>
                        <a:rPr kumimoji="1"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値に関わらず、発症早期よりストロングスタチン最大耐用量の投与が推奨されています。副作用が無い場合は原則として継続をお願いします。</a:t>
                      </a:r>
                      <a:r>
                        <a:rPr kumimoji="1" lang="en-US" altLang="ja-JP" sz="1100" b="0" i="0" u="none" strike="noStrike" dirty="0">
                          <a:solidFill>
                            <a:srgbClr val="000000"/>
                          </a:solidFill>
                          <a:effectLst/>
                          <a:latin typeface="ＭＳ Ｐゴシック" panose="020B0600070205080204" pitchFamily="50" charset="-128"/>
                          <a:ea typeface="+mn-ea"/>
                        </a:rPr>
                        <a:t>LDL-C</a:t>
                      </a:r>
                      <a:r>
                        <a:rPr kumimoji="1" lang="ja-JP" altLang="en-US" sz="1100" b="0" i="0" u="none" strike="noStrike" dirty="0">
                          <a:solidFill>
                            <a:srgbClr val="000000"/>
                          </a:solidFill>
                          <a:effectLst/>
                          <a:latin typeface="ＭＳ Ｐゴシック" panose="020B0600070205080204" pitchFamily="50" charset="-128"/>
                          <a:ea typeface="+mn-ea"/>
                        </a:rPr>
                        <a:t>低値は副作用の増加に影響しない（脳出血含む）と報告されています。</a:t>
                      </a:r>
                      <a:endParaRPr lang="ja-JP" altLang="en-US" sz="1800" b="0" i="0" u="none" strike="noStrike" dirty="0">
                        <a:effectLst/>
                        <a:latin typeface="Arial" panose="020B0604020202020204" pitchFamily="34" charset="0"/>
                      </a:endParaRPr>
                    </a:p>
                  </a:txBody>
                  <a:tcPr anchor="ctr"/>
                </a:tc>
                <a:extLst>
                  <a:ext uri="{0D108BD9-81ED-4DB2-BD59-A6C34878D82A}">
                    <a16:rowId xmlns:a16="http://schemas.microsoft.com/office/drawing/2014/main" val="2048353313"/>
                  </a:ext>
                </a:extLst>
              </a:tr>
              <a:tr h="382701">
                <a:tc>
                  <a:txBody>
                    <a:bodyPr/>
                    <a:lstStyle/>
                    <a:p>
                      <a:pPr algn="ctr"/>
                      <a:r>
                        <a:rPr kumimoji="1" lang="en-US" altLang="ja-JP" sz="1100" dirty="0">
                          <a:solidFill>
                            <a:schemeClr val="tx1"/>
                          </a:solidFill>
                          <a:latin typeface="+mn-ea"/>
                          <a:ea typeface="+mn-ea"/>
                        </a:rPr>
                        <a:t>4</a:t>
                      </a:r>
                      <a:endParaRPr kumimoji="1" lang="ja-JP" altLang="en-US" sz="1100" dirty="0">
                        <a:solidFill>
                          <a:schemeClr val="tx1"/>
                        </a:solidFill>
                        <a:latin typeface="+mn-ea"/>
                        <a:ea typeface="+mn-ea"/>
                      </a:endParaRPr>
                    </a:p>
                  </a:txBody>
                  <a:tcPr anchor="ctr"/>
                </a:tc>
                <a:tc>
                  <a:txBody>
                    <a:bodyPr/>
                    <a:lstStyle/>
                    <a:p>
                      <a:r>
                        <a:rPr kumimoji="1" lang="ja-JP" altLang="en-US" sz="1100" dirty="0">
                          <a:solidFill>
                            <a:schemeClr val="tx1"/>
                          </a:solidFill>
                          <a:latin typeface="+mn-ea"/>
                          <a:ea typeface="+mn-ea"/>
                        </a:rPr>
                        <a:t>高齢者でも積極的な投薬が必要でしょうか？</a:t>
                      </a:r>
                    </a:p>
                  </a:txBody>
                  <a:tcPr anchor="ctr"/>
                </a:tc>
                <a:tc>
                  <a:txBody>
                    <a:bodyPr/>
                    <a:lstStyle/>
                    <a:p>
                      <a:r>
                        <a:rPr kumimoji="1" lang="ja-JP" altLang="en-US" sz="1100" dirty="0">
                          <a:solidFill>
                            <a:schemeClr val="tx1"/>
                          </a:solidFill>
                          <a:latin typeface="+mn-ea"/>
                          <a:ea typeface="+mn-ea"/>
                        </a:rPr>
                        <a:t>再</a:t>
                      </a:r>
                      <a:r>
                        <a:rPr kumimoji="1" lang="en-US" altLang="ja-JP" sz="1100" dirty="0">
                          <a:solidFill>
                            <a:schemeClr val="tx1"/>
                          </a:solidFill>
                          <a:latin typeface="+mn-ea"/>
                          <a:ea typeface="+mn-ea"/>
                        </a:rPr>
                        <a:t>PCI</a:t>
                      </a:r>
                      <a:r>
                        <a:rPr kumimoji="1" lang="ja-JP" altLang="en-US" sz="1100" dirty="0">
                          <a:solidFill>
                            <a:schemeClr val="tx1"/>
                          </a:solidFill>
                          <a:latin typeface="+mn-ea"/>
                          <a:ea typeface="+mn-ea"/>
                        </a:rPr>
                        <a:t>などの侵襲的治療を避ける目的で、有害事象がなければ治療フローに沿った対応をお願いいたします。</a:t>
                      </a:r>
                      <a:endParaRPr kumimoji="1" lang="en-US" altLang="ja-JP" sz="1100" dirty="0">
                        <a:solidFill>
                          <a:schemeClr val="tx1"/>
                        </a:solidFill>
                        <a:latin typeface="+mn-ea"/>
                        <a:ea typeface="+mn-ea"/>
                      </a:endParaRPr>
                    </a:p>
                    <a:p>
                      <a:r>
                        <a:rPr kumimoji="1" lang="ja-JP" altLang="en-US" sz="1100" dirty="0">
                          <a:solidFill>
                            <a:schemeClr val="tx1"/>
                          </a:solidFill>
                          <a:latin typeface="+mn-ea"/>
                          <a:ea typeface="+mn-ea"/>
                        </a:rPr>
                        <a:t>なお、低</a:t>
                      </a:r>
                      <a:r>
                        <a:rPr kumimoji="1" lang="en-US" altLang="ja-JP" sz="1100" dirty="0">
                          <a:solidFill>
                            <a:schemeClr val="tx1"/>
                          </a:solidFill>
                          <a:latin typeface="+mn-ea"/>
                          <a:ea typeface="+mn-ea"/>
                        </a:rPr>
                        <a:t>ADL</a:t>
                      </a:r>
                      <a:r>
                        <a:rPr kumimoji="1" lang="ja-JP" altLang="en-US" sz="1100" dirty="0">
                          <a:solidFill>
                            <a:schemeClr val="tx1"/>
                          </a:solidFill>
                          <a:latin typeface="+mn-ea"/>
                          <a:ea typeface="+mn-ea"/>
                        </a:rPr>
                        <a:t>、認知症、併存疾患のために予後不良である場合などは、適宜ご判断ください。</a:t>
                      </a:r>
                    </a:p>
                  </a:txBody>
                  <a:tcPr/>
                </a:tc>
                <a:extLst>
                  <a:ext uri="{0D108BD9-81ED-4DB2-BD59-A6C34878D82A}">
                    <a16:rowId xmlns:a16="http://schemas.microsoft.com/office/drawing/2014/main" val="2212828599"/>
                  </a:ext>
                </a:extLst>
              </a:tr>
              <a:tr h="382701">
                <a:tc>
                  <a:txBody>
                    <a:bodyPr/>
                    <a:lstStyle/>
                    <a:p>
                      <a:pPr algn="ctr"/>
                      <a:r>
                        <a:rPr kumimoji="1" lang="en-US" altLang="ja-JP" sz="1100" dirty="0">
                          <a:solidFill>
                            <a:schemeClr val="tx1"/>
                          </a:solidFill>
                          <a:latin typeface="+mn-ea"/>
                          <a:ea typeface="+mn-ea"/>
                        </a:rPr>
                        <a:t>5</a:t>
                      </a:r>
                      <a:endParaRPr kumimoji="1" lang="ja-JP" altLang="en-US" sz="1100" dirty="0">
                        <a:solidFill>
                          <a:schemeClr val="tx1"/>
                        </a:solidFill>
                        <a:latin typeface="+mn-ea"/>
                        <a:ea typeface="+mn-ea"/>
                      </a:endParaRPr>
                    </a:p>
                  </a:txBody>
                  <a:tcPr anchor="ctr"/>
                </a:tc>
                <a:tc>
                  <a:txBody>
                    <a:bodyPr/>
                    <a:lstStyle/>
                    <a:p>
                      <a:r>
                        <a:rPr kumimoji="1" lang="en-US" altLang="ja-JP" sz="1100" dirty="0">
                          <a:solidFill>
                            <a:schemeClr val="tx1"/>
                          </a:solidFill>
                          <a:latin typeface="+mn-ea"/>
                          <a:ea typeface="+mn-ea"/>
                        </a:rPr>
                        <a:t>1</a:t>
                      </a:r>
                      <a:r>
                        <a:rPr kumimoji="1" lang="ja-JP" altLang="en-US" sz="1100" dirty="0">
                          <a:solidFill>
                            <a:schemeClr val="tx1"/>
                          </a:solidFill>
                          <a:latin typeface="+mn-ea"/>
                          <a:ea typeface="+mn-ea"/>
                        </a:rPr>
                        <a:t>年以上</a:t>
                      </a:r>
                      <a:r>
                        <a:rPr kumimoji="1" lang="en-US" altLang="ja-JP" sz="1100" dirty="0">
                          <a:solidFill>
                            <a:schemeClr val="tx1"/>
                          </a:solidFill>
                          <a:latin typeface="+mn-ea"/>
                          <a:ea typeface="+mn-ea"/>
                        </a:rPr>
                        <a:t>DAPT</a:t>
                      </a:r>
                      <a:r>
                        <a:rPr kumimoji="1" lang="ja-JP" altLang="en-US" sz="1100" dirty="0">
                          <a:solidFill>
                            <a:schemeClr val="tx1"/>
                          </a:solidFill>
                          <a:latin typeface="+mn-ea"/>
                          <a:ea typeface="+mn-ea"/>
                        </a:rPr>
                        <a:t>が継続されている例はどうすれば良いでしょうか？</a:t>
                      </a:r>
                    </a:p>
                  </a:txBody>
                  <a:tcPr anchor="ctr"/>
                </a:tc>
                <a:tc>
                  <a:txBody>
                    <a:bodyPr/>
                    <a:lstStyle/>
                    <a:p>
                      <a:r>
                        <a:rPr kumimoji="1" lang="ja-JP" altLang="en-US" sz="1100" dirty="0">
                          <a:solidFill>
                            <a:schemeClr val="tx1"/>
                          </a:solidFill>
                          <a:latin typeface="+mn-ea"/>
                          <a:ea typeface="+mn-ea"/>
                        </a:rPr>
                        <a:t>日本循環器学会のガイドラインでは、</a:t>
                      </a:r>
                      <a:r>
                        <a:rPr kumimoji="1" lang="en-US" altLang="ja-JP" sz="1100" dirty="0">
                          <a:solidFill>
                            <a:schemeClr val="tx1"/>
                          </a:solidFill>
                          <a:latin typeface="+mn-ea"/>
                          <a:ea typeface="+mn-ea"/>
                        </a:rPr>
                        <a:t>PCI 1</a:t>
                      </a:r>
                      <a:r>
                        <a:rPr kumimoji="1" lang="ja-JP" altLang="en-US" sz="1100" dirty="0">
                          <a:solidFill>
                            <a:schemeClr val="tx1"/>
                          </a:solidFill>
                          <a:latin typeface="+mn-ea"/>
                          <a:ea typeface="+mn-ea"/>
                        </a:rPr>
                        <a:t>年以降は</a:t>
                      </a:r>
                      <a:r>
                        <a:rPr kumimoji="1" lang="en-US" altLang="ja-JP" sz="1100" dirty="0">
                          <a:solidFill>
                            <a:schemeClr val="tx1"/>
                          </a:solidFill>
                          <a:latin typeface="+mn-ea"/>
                          <a:ea typeface="+mn-ea"/>
                        </a:rPr>
                        <a:t>SAPT</a:t>
                      </a:r>
                      <a:r>
                        <a:rPr kumimoji="1" lang="ja-JP" altLang="en-US" sz="1100" dirty="0">
                          <a:solidFill>
                            <a:schemeClr val="tx1"/>
                          </a:solidFill>
                          <a:latin typeface="+mn-ea"/>
                          <a:ea typeface="+mn-ea"/>
                        </a:rPr>
                        <a:t>（心房細動合併の場合は</a:t>
                      </a:r>
                      <a:r>
                        <a:rPr kumimoji="1" lang="en-US" altLang="ja-JP" sz="1100" dirty="0">
                          <a:solidFill>
                            <a:schemeClr val="tx1"/>
                          </a:solidFill>
                          <a:latin typeface="+mn-ea"/>
                          <a:ea typeface="+mn-ea"/>
                        </a:rPr>
                        <a:t>OAC</a:t>
                      </a:r>
                      <a:r>
                        <a:rPr kumimoji="1" lang="ja-JP" altLang="en-US" sz="1100" dirty="0">
                          <a:solidFill>
                            <a:schemeClr val="tx1"/>
                          </a:solidFill>
                          <a:latin typeface="+mn-ea"/>
                          <a:ea typeface="+mn-ea"/>
                        </a:rPr>
                        <a:t>単剤）が推奨されていますが、判断に迷う場合は</a:t>
                      </a:r>
                      <a:r>
                        <a:rPr kumimoji="1" lang="en-US" altLang="ja-JP" sz="1100" dirty="0">
                          <a:solidFill>
                            <a:schemeClr val="tx1"/>
                          </a:solidFill>
                          <a:latin typeface="+mn-ea"/>
                          <a:ea typeface="+mn-ea"/>
                        </a:rPr>
                        <a:t>PCI</a:t>
                      </a:r>
                      <a:r>
                        <a:rPr kumimoji="1" lang="ja-JP" altLang="en-US" sz="1100" dirty="0">
                          <a:solidFill>
                            <a:schemeClr val="tx1"/>
                          </a:solidFill>
                          <a:latin typeface="+mn-ea"/>
                          <a:ea typeface="+mn-ea"/>
                        </a:rPr>
                        <a:t>病院にお問い合わせください。</a:t>
                      </a:r>
                    </a:p>
                  </a:txBody>
                  <a:tcPr/>
                </a:tc>
                <a:extLst>
                  <a:ext uri="{0D108BD9-81ED-4DB2-BD59-A6C34878D82A}">
                    <a16:rowId xmlns:a16="http://schemas.microsoft.com/office/drawing/2014/main" val="1959308541"/>
                  </a:ext>
                </a:extLst>
              </a:tr>
            </a:tbl>
          </a:graphicData>
        </a:graphic>
      </p:graphicFrame>
      <p:sp>
        <p:nvSpPr>
          <p:cNvPr id="8" name="タイトル 5">
            <a:extLst>
              <a:ext uri="{FF2B5EF4-FFF2-40B4-BE49-F238E27FC236}">
                <a16:creationId xmlns:a16="http://schemas.microsoft.com/office/drawing/2014/main" id="{1684047C-50AB-416F-CF17-AB62202AD00D}"/>
              </a:ext>
            </a:extLst>
          </p:cNvPr>
          <p:cNvSpPr txBox="1">
            <a:spLocks/>
          </p:cNvSpPr>
          <p:nvPr/>
        </p:nvSpPr>
        <p:spPr>
          <a:xfrm>
            <a:off x="169526" y="12237"/>
            <a:ext cx="7668188" cy="534910"/>
          </a:xfrm>
          <a:prstGeom prst="rect">
            <a:avLst/>
          </a:prstGeom>
          <a:noFill/>
        </p:spPr>
        <p:txBody>
          <a:bodyPr vert="horz" lIns="0" tIns="0" rIns="0" bIns="0" rtlCol="0" anchor="t" anchorCtr="0">
            <a:normAutofit/>
          </a:bodyPr>
          <a:lstStyle>
            <a:lvl1pPr algn="l" defTabSz="1219170" rtl="0" eaLnBrk="1" latinLnBrk="0" hangingPunct="1">
              <a:lnSpc>
                <a:spcPct val="90000"/>
              </a:lnSpc>
              <a:spcBef>
                <a:spcPct val="0"/>
              </a:spcBef>
              <a:buNone/>
              <a:defRPr sz="4267" b="1" i="0" kern="1200" spc="-133" baseline="0">
                <a:solidFill>
                  <a:schemeClr val="tx1"/>
                </a:solidFill>
                <a:latin typeface="+mj-lt"/>
                <a:ea typeface="Arial Black" charset="0"/>
                <a:cs typeface="Arial Black" charset="0"/>
              </a:defRPr>
            </a:lvl1pPr>
          </a:lstStyle>
          <a:p>
            <a:pPr>
              <a:defRPr/>
            </a:pPr>
            <a:r>
              <a:rPr kumimoji="0" lang="en-US" altLang="ja-JP" sz="2400" b="1" i="0" u="none" strike="noStrike" kern="1200" cap="none" spc="-133" normalizeH="0" baseline="0" noProof="1">
                <a:ln>
                  <a:noFill/>
                </a:ln>
                <a:solidFill>
                  <a:srgbClr val="000000"/>
                </a:solidFill>
                <a:effectLst/>
                <a:uLnTx/>
                <a:uFillTx/>
                <a:latin typeface="+mn-ea"/>
                <a:ea typeface="+mn-ea"/>
              </a:rPr>
              <a:t>FAQ</a:t>
            </a:r>
            <a:r>
              <a:rPr kumimoji="0" lang="ja-JP" altLang="en-US" sz="2400" b="1" i="0" u="none" strike="noStrike" kern="1200" cap="none" spc="-133" normalizeH="0" baseline="0" noProof="1">
                <a:ln>
                  <a:noFill/>
                </a:ln>
                <a:solidFill>
                  <a:srgbClr val="000000"/>
                </a:solidFill>
                <a:effectLst/>
                <a:uLnTx/>
                <a:uFillTx/>
                <a:latin typeface="+mn-ea"/>
                <a:ea typeface="+mn-ea"/>
              </a:rPr>
              <a:t>　</a:t>
            </a:r>
            <a:r>
              <a:rPr kumimoji="0" lang="en-US" altLang="ja-JP" sz="2400" b="1" i="0" u="none" strike="noStrike" kern="1200" cap="none" spc="-133" normalizeH="0" baseline="0" noProof="1">
                <a:ln>
                  <a:noFill/>
                </a:ln>
                <a:solidFill>
                  <a:srgbClr val="000000"/>
                </a:solidFill>
                <a:effectLst/>
                <a:uLnTx/>
                <a:uFillTx/>
                <a:latin typeface="+mn-ea"/>
                <a:ea typeface="+mn-ea"/>
              </a:rPr>
              <a:t> </a:t>
            </a:r>
            <a:r>
              <a:rPr kumimoji="0" lang="ja-JP" altLang="en-US" sz="1600" b="1" i="0" u="none" strike="noStrike" kern="1200" cap="none" spc="-133" normalizeH="0" baseline="0" noProof="1">
                <a:ln>
                  <a:noFill/>
                </a:ln>
                <a:solidFill>
                  <a:srgbClr val="000000"/>
                </a:solidFill>
                <a:effectLst/>
                <a:uLnTx/>
                <a:uFillTx/>
                <a:latin typeface="+mn-ea"/>
                <a:ea typeface="+mn-ea"/>
              </a:rPr>
              <a:t>（よくある質問と一般的な回答　</a:t>
            </a:r>
            <a:r>
              <a:rPr lang="ja-JP" altLang="en-US" sz="1600" noProof="1">
                <a:solidFill>
                  <a:srgbClr val="000000"/>
                </a:solidFill>
                <a:latin typeface="+mn-ea"/>
                <a:ea typeface="+mn-ea"/>
              </a:rPr>
              <a:t>：　冠危険因子管理　・　</a:t>
            </a:r>
            <a:r>
              <a:rPr kumimoji="1" lang="ja-JP" altLang="en-US" sz="1600" b="1" dirty="0"/>
              <a:t>抗血栓療法）</a:t>
            </a:r>
          </a:p>
          <a:p>
            <a:pPr marL="0" marR="0" lvl="0" indent="0" defTabSz="1219170" rtl="0" eaLnBrk="1" fontAlgn="auto" latinLnBrk="0" hangingPunct="1">
              <a:lnSpc>
                <a:spcPct val="90000"/>
              </a:lnSpc>
              <a:spcBef>
                <a:spcPct val="0"/>
              </a:spcBef>
              <a:spcAft>
                <a:spcPts val="0"/>
              </a:spcAft>
              <a:buClrTx/>
              <a:buSzTx/>
              <a:buFontTx/>
              <a:buNone/>
              <a:tabLst/>
              <a:defRPr/>
            </a:pPr>
            <a:endParaRPr kumimoji="0" lang="en-US" altLang="ja-JP" sz="1600" b="1" i="0" u="none" strike="noStrike" kern="1200" cap="none" spc="-133" normalizeH="0" baseline="0" noProof="1">
              <a:ln>
                <a:noFill/>
              </a:ln>
              <a:solidFill>
                <a:srgbClr val="000000"/>
              </a:solidFill>
              <a:effectLst/>
              <a:uLnTx/>
              <a:uFillTx/>
              <a:latin typeface="+mn-ea"/>
              <a:ea typeface="+mn-ea"/>
            </a:endParaRPr>
          </a:p>
        </p:txBody>
      </p:sp>
      <p:sp>
        <p:nvSpPr>
          <p:cNvPr id="11" name="テキスト ボックス 10">
            <a:extLst>
              <a:ext uri="{FF2B5EF4-FFF2-40B4-BE49-F238E27FC236}">
                <a16:creationId xmlns:a16="http://schemas.microsoft.com/office/drawing/2014/main" id="{091516C8-71DD-E18B-7E3E-292A2883BAFB}"/>
              </a:ext>
            </a:extLst>
          </p:cNvPr>
          <p:cNvSpPr txBox="1"/>
          <p:nvPr/>
        </p:nvSpPr>
        <p:spPr>
          <a:xfrm>
            <a:off x="72797" y="3147622"/>
            <a:ext cx="3107208" cy="261610"/>
          </a:xfrm>
          <a:prstGeom prst="rect">
            <a:avLst/>
          </a:prstGeom>
          <a:noFill/>
        </p:spPr>
        <p:txBody>
          <a:bodyPr wrap="square" rtlCol="0">
            <a:spAutoFit/>
          </a:bodyPr>
          <a:lstStyle/>
          <a:p>
            <a:r>
              <a:rPr kumimoji="1" lang="ja-JP" altLang="en-US" sz="1000" b="1" u="sng" dirty="0"/>
              <a:t>表 ）リスク管理区分別　</a:t>
            </a:r>
            <a:r>
              <a:rPr kumimoji="1" lang="ja-JP" altLang="en-US" sz="1100" b="1" u="sng" dirty="0"/>
              <a:t>脂質</a:t>
            </a:r>
            <a:r>
              <a:rPr kumimoji="1" lang="ja-JP" altLang="en-US" sz="1000" b="1" u="sng" dirty="0"/>
              <a:t>管理目標値</a:t>
            </a:r>
            <a:endParaRPr kumimoji="1" lang="ja-JP" altLang="en-US" sz="1000" dirty="0"/>
          </a:p>
        </p:txBody>
      </p:sp>
      <p:sp>
        <p:nvSpPr>
          <p:cNvPr id="13" name="テキスト ボックス 12">
            <a:extLst>
              <a:ext uri="{FF2B5EF4-FFF2-40B4-BE49-F238E27FC236}">
                <a16:creationId xmlns:a16="http://schemas.microsoft.com/office/drawing/2014/main" id="{BB1C1CE5-3504-BFF8-1D03-38ED6CD5619A}"/>
              </a:ext>
            </a:extLst>
          </p:cNvPr>
          <p:cNvSpPr txBox="1"/>
          <p:nvPr/>
        </p:nvSpPr>
        <p:spPr>
          <a:xfrm>
            <a:off x="3945191" y="6260171"/>
            <a:ext cx="2456359" cy="215444"/>
          </a:xfrm>
          <a:prstGeom prst="rect">
            <a:avLst/>
          </a:prstGeom>
          <a:noFill/>
        </p:spPr>
        <p:txBody>
          <a:bodyPr wrap="square" rtlCol="0">
            <a:spAutoFit/>
          </a:bodyPr>
          <a:lstStyle/>
          <a:p>
            <a:r>
              <a:rPr kumimoji="1" lang="ja-JP" altLang="en-US" sz="800" dirty="0"/>
              <a:t>出典）動脈硬化性疾患予防ガイドライン</a:t>
            </a:r>
            <a:r>
              <a:rPr kumimoji="1" lang="en-US" altLang="ja-JP" sz="800" dirty="0"/>
              <a:t>2022</a:t>
            </a:r>
            <a:endParaRPr kumimoji="1" lang="ja-JP" altLang="en-US" sz="800" dirty="0"/>
          </a:p>
        </p:txBody>
      </p:sp>
      <p:pic>
        <p:nvPicPr>
          <p:cNvPr id="7" name="図 6">
            <a:extLst>
              <a:ext uri="{FF2B5EF4-FFF2-40B4-BE49-F238E27FC236}">
                <a16:creationId xmlns:a16="http://schemas.microsoft.com/office/drawing/2014/main" id="{98D0E012-3EF9-0071-60E4-0B0BBCF8B532}"/>
              </a:ext>
            </a:extLst>
          </p:cNvPr>
          <p:cNvPicPr>
            <a:picLocks noChangeAspect="1"/>
          </p:cNvPicPr>
          <p:nvPr/>
        </p:nvPicPr>
        <p:blipFill rotWithShape="1">
          <a:blip r:embed="rId3"/>
          <a:srcRect b="18196"/>
          <a:stretch/>
        </p:blipFill>
        <p:spPr>
          <a:xfrm>
            <a:off x="8039007" y="3730128"/>
            <a:ext cx="4191413" cy="3127872"/>
          </a:xfrm>
          <a:prstGeom prst="rect">
            <a:avLst/>
          </a:prstGeom>
        </p:spPr>
      </p:pic>
      <p:sp>
        <p:nvSpPr>
          <p:cNvPr id="19" name="テキスト ボックス 18">
            <a:extLst>
              <a:ext uri="{FF2B5EF4-FFF2-40B4-BE49-F238E27FC236}">
                <a16:creationId xmlns:a16="http://schemas.microsoft.com/office/drawing/2014/main" id="{9047D4E7-5B49-C6F1-1215-2FCE875FD54E}"/>
              </a:ext>
            </a:extLst>
          </p:cNvPr>
          <p:cNvSpPr txBox="1"/>
          <p:nvPr/>
        </p:nvSpPr>
        <p:spPr>
          <a:xfrm>
            <a:off x="6440688" y="3179121"/>
            <a:ext cx="4209691" cy="246221"/>
          </a:xfrm>
          <a:prstGeom prst="rect">
            <a:avLst/>
          </a:prstGeom>
          <a:noFill/>
        </p:spPr>
        <p:txBody>
          <a:bodyPr wrap="square" rtlCol="0">
            <a:spAutoFit/>
          </a:bodyPr>
          <a:lstStyle/>
          <a:p>
            <a:r>
              <a:rPr kumimoji="1" lang="ja-JP" altLang="en-US" sz="1000" b="1" u="sng" dirty="0"/>
              <a:t>図 ）高出血リスク（</a:t>
            </a:r>
            <a:r>
              <a:rPr kumimoji="1" lang="en-US" altLang="ja-JP" sz="1000" b="1" u="sng" dirty="0"/>
              <a:t>HBR</a:t>
            </a:r>
            <a:r>
              <a:rPr kumimoji="1" lang="ja-JP" altLang="en-US" sz="1000" b="1" u="sng" dirty="0"/>
              <a:t>）をふまえた</a:t>
            </a:r>
            <a:r>
              <a:rPr kumimoji="1" lang="en-US" altLang="ja-JP" sz="1000" b="1" u="sng" dirty="0"/>
              <a:t>PCI </a:t>
            </a:r>
            <a:r>
              <a:rPr kumimoji="1" lang="ja-JP" altLang="en-US" sz="1000" b="1" u="sng" dirty="0"/>
              <a:t>施行後の抗血栓療法</a:t>
            </a:r>
            <a:endParaRPr kumimoji="1" lang="ja-JP" altLang="en-US" sz="1000" dirty="0"/>
          </a:p>
        </p:txBody>
      </p:sp>
      <p:sp>
        <p:nvSpPr>
          <p:cNvPr id="14" name="テキスト ボックス 13">
            <a:extLst>
              <a:ext uri="{FF2B5EF4-FFF2-40B4-BE49-F238E27FC236}">
                <a16:creationId xmlns:a16="http://schemas.microsoft.com/office/drawing/2014/main" id="{81E1D419-E5AD-15A2-3FAA-E6BEEA3B4681}"/>
              </a:ext>
            </a:extLst>
          </p:cNvPr>
          <p:cNvSpPr txBox="1"/>
          <p:nvPr/>
        </p:nvSpPr>
        <p:spPr>
          <a:xfrm>
            <a:off x="6542962" y="3498850"/>
            <a:ext cx="3919535" cy="230832"/>
          </a:xfrm>
          <a:prstGeom prst="rect">
            <a:avLst/>
          </a:prstGeom>
          <a:noFill/>
        </p:spPr>
        <p:txBody>
          <a:bodyPr wrap="square" rtlCol="0">
            <a:spAutoFit/>
          </a:bodyPr>
          <a:lstStyle/>
          <a:p>
            <a:r>
              <a:rPr kumimoji="1" lang="ja-JP" altLang="en-US" sz="900" dirty="0"/>
              <a:t>主要項目</a:t>
            </a:r>
            <a:r>
              <a:rPr kumimoji="1" lang="en-US" altLang="ja-JP" sz="900" dirty="0"/>
              <a:t>1</a:t>
            </a:r>
            <a:r>
              <a:rPr kumimoji="1" lang="ja-JP" altLang="en-US" sz="900" dirty="0"/>
              <a:t>つ、あるいは副次項目を</a:t>
            </a:r>
            <a:r>
              <a:rPr kumimoji="1" lang="en-US" altLang="ja-JP" sz="900" dirty="0"/>
              <a:t>2</a:t>
            </a:r>
            <a:r>
              <a:rPr kumimoji="1" lang="ja-JP" altLang="en-US" sz="900" dirty="0"/>
              <a:t>つ満たした場合に</a:t>
            </a:r>
            <a:r>
              <a:rPr kumimoji="1" lang="en-US" altLang="ja-JP" sz="900" dirty="0"/>
              <a:t>HBR</a:t>
            </a:r>
            <a:r>
              <a:rPr kumimoji="1" lang="ja-JP" altLang="en-US" sz="900" dirty="0"/>
              <a:t>とする</a:t>
            </a:r>
            <a:endParaRPr kumimoji="1" lang="en-US" altLang="ja-JP" sz="900" dirty="0"/>
          </a:p>
        </p:txBody>
      </p:sp>
      <p:grpSp>
        <p:nvGrpSpPr>
          <p:cNvPr id="30" name="グループ化 29">
            <a:extLst>
              <a:ext uri="{FF2B5EF4-FFF2-40B4-BE49-F238E27FC236}">
                <a16:creationId xmlns:a16="http://schemas.microsoft.com/office/drawing/2014/main" id="{867D8F1B-B34D-C0CC-EFF1-803C71B4992B}"/>
              </a:ext>
            </a:extLst>
          </p:cNvPr>
          <p:cNvGrpSpPr/>
          <p:nvPr/>
        </p:nvGrpSpPr>
        <p:grpSpPr>
          <a:xfrm>
            <a:off x="47954" y="3423068"/>
            <a:ext cx="6345130" cy="2844578"/>
            <a:chOff x="225536" y="3399093"/>
            <a:chExt cx="6345130" cy="2844578"/>
          </a:xfrm>
        </p:grpSpPr>
        <p:pic>
          <p:nvPicPr>
            <p:cNvPr id="18" name="図 17">
              <a:extLst>
                <a:ext uri="{FF2B5EF4-FFF2-40B4-BE49-F238E27FC236}">
                  <a16:creationId xmlns:a16="http://schemas.microsoft.com/office/drawing/2014/main" id="{646D1C64-BD49-F193-505F-8CE8E73A0E22}"/>
                </a:ext>
              </a:extLst>
            </p:cNvPr>
            <p:cNvPicPr>
              <a:picLocks noChangeAspect="1"/>
            </p:cNvPicPr>
            <p:nvPr/>
          </p:nvPicPr>
          <p:blipFill rotWithShape="1">
            <a:blip r:embed="rId4"/>
            <a:srcRect b="68852"/>
            <a:stretch/>
          </p:blipFill>
          <p:spPr>
            <a:xfrm>
              <a:off x="250379" y="5838407"/>
              <a:ext cx="6320287" cy="405264"/>
            </a:xfrm>
            <a:prstGeom prst="rect">
              <a:avLst/>
            </a:prstGeom>
          </p:spPr>
        </p:pic>
        <p:grpSp>
          <p:nvGrpSpPr>
            <p:cNvPr id="28" name="グループ化 27">
              <a:extLst>
                <a:ext uri="{FF2B5EF4-FFF2-40B4-BE49-F238E27FC236}">
                  <a16:creationId xmlns:a16="http://schemas.microsoft.com/office/drawing/2014/main" id="{FB61336C-84F8-FCD0-F78F-A05DE8DB6472}"/>
                </a:ext>
              </a:extLst>
            </p:cNvPr>
            <p:cNvGrpSpPr/>
            <p:nvPr/>
          </p:nvGrpSpPr>
          <p:grpSpPr>
            <a:xfrm>
              <a:off x="225536" y="3399093"/>
              <a:ext cx="6090844" cy="2376762"/>
              <a:chOff x="-365452" y="3462106"/>
              <a:chExt cx="6090844" cy="2376762"/>
            </a:xfrm>
          </p:grpSpPr>
          <p:pic>
            <p:nvPicPr>
              <p:cNvPr id="16" name="図 15">
                <a:extLst>
                  <a:ext uri="{FF2B5EF4-FFF2-40B4-BE49-F238E27FC236}">
                    <a16:creationId xmlns:a16="http://schemas.microsoft.com/office/drawing/2014/main" id="{11DE7610-FF84-D25D-756F-CAE35089E9EC}"/>
                  </a:ext>
                </a:extLst>
              </p:cNvPr>
              <p:cNvPicPr>
                <a:picLocks noChangeAspect="1"/>
              </p:cNvPicPr>
              <p:nvPr/>
            </p:nvPicPr>
            <p:blipFill rotWithShape="1">
              <a:blip r:embed="rId5"/>
              <a:srcRect l="1330" t="7567" r="2300"/>
              <a:stretch/>
            </p:blipFill>
            <p:spPr>
              <a:xfrm>
                <a:off x="-365452" y="3462106"/>
                <a:ext cx="6090844" cy="2376762"/>
              </a:xfrm>
              <a:prstGeom prst="rect">
                <a:avLst/>
              </a:prstGeom>
            </p:spPr>
          </p:pic>
          <p:pic>
            <p:nvPicPr>
              <p:cNvPr id="22" name="図 21">
                <a:extLst>
                  <a:ext uri="{FF2B5EF4-FFF2-40B4-BE49-F238E27FC236}">
                    <a16:creationId xmlns:a16="http://schemas.microsoft.com/office/drawing/2014/main" id="{EF0ECA3A-3402-5AE5-5968-01E26D581EA5}"/>
                  </a:ext>
                </a:extLst>
              </p:cNvPr>
              <p:cNvPicPr>
                <a:picLocks noChangeAspect="1"/>
              </p:cNvPicPr>
              <p:nvPr/>
            </p:nvPicPr>
            <p:blipFill rotWithShape="1">
              <a:blip r:embed="rId5"/>
              <a:srcRect l="27437" t="91246" r="60733" b="3172"/>
              <a:stretch/>
            </p:blipFill>
            <p:spPr>
              <a:xfrm>
                <a:off x="1062626" y="5616456"/>
                <a:ext cx="747712" cy="143524"/>
              </a:xfrm>
              <a:prstGeom prst="rect">
                <a:avLst/>
              </a:prstGeom>
            </p:spPr>
          </p:pic>
          <p:pic>
            <p:nvPicPr>
              <p:cNvPr id="23" name="図 22">
                <a:extLst>
                  <a:ext uri="{FF2B5EF4-FFF2-40B4-BE49-F238E27FC236}">
                    <a16:creationId xmlns:a16="http://schemas.microsoft.com/office/drawing/2014/main" id="{C56E571B-8BED-C22C-A02B-58BBEC9ADE74}"/>
                  </a:ext>
                </a:extLst>
              </p:cNvPr>
              <p:cNvPicPr>
                <a:picLocks noChangeAspect="1"/>
              </p:cNvPicPr>
              <p:nvPr/>
            </p:nvPicPr>
            <p:blipFill rotWithShape="1">
              <a:blip r:embed="rId5"/>
              <a:srcRect l="32121" t="85370" r="53618" b="9351"/>
              <a:stretch/>
            </p:blipFill>
            <p:spPr>
              <a:xfrm>
                <a:off x="1394207" y="5469152"/>
                <a:ext cx="901338" cy="135727"/>
              </a:xfrm>
              <a:prstGeom prst="rect">
                <a:avLst/>
              </a:prstGeom>
            </p:spPr>
          </p:pic>
          <p:pic>
            <p:nvPicPr>
              <p:cNvPr id="24" name="図 23">
                <a:extLst>
                  <a:ext uri="{FF2B5EF4-FFF2-40B4-BE49-F238E27FC236}">
                    <a16:creationId xmlns:a16="http://schemas.microsoft.com/office/drawing/2014/main" id="{8AA4B1E7-36C0-B983-3001-E143E4ED1BED}"/>
                  </a:ext>
                </a:extLst>
              </p:cNvPr>
              <p:cNvPicPr>
                <a:picLocks noChangeAspect="1"/>
              </p:cNvPicPr>
              <p:nvPr/>
            </p:nvPicPr>
            <p:blipFill rotWithShape="1">
              <a:blip r:embed="rId5"/>
              <a:srcRect l="23996" t="90872" r="72387" b="3172"/>
              <a:stretch/>
            </p:blipFill>
            <p:spPr>
              <a:xfrm>
                <a:off x="2226468" y="5463319"/>
                <a:ext cx="228601" cy="153137"/>
              </a:xfrm>
              <a:prstGeom prst="rect">
                <a:avLst/>
              </a:prstGeom>
            </p:spPr>
          </p:pic>
          <p:sp>
            <p:nvSpPr>
              <p:cNvPr id="25" name="正方形/長方形 24">
                <a:extLst>
                  <a:ext uri="{FF2B5EF4-FFF2-40B4-BE49-F238E27FC236}">
                    <a16:creationId xmlns:a16="http://schemas.microsoft.com/office/drawing/2014/main" id="{EA98C488-0780-58D1-96E9-26EF6F56083E}"/>
                  </a:ext>
                </a:extLst>
              </p:cNvPr>
              <p:cNvSpPr/>
              <p:nvPr/>
            </p:nvSpPr>
            <p:spPr>
              <a:xfrm>
                <a:off x="1802438" y="5604879"/>
                <a:ext cx="501268" cy="15313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7" name="正方形/長方形 26">
                <a:extLst>
                  <a:ext uri="{FF2B5EF4-FFF2-40B4-BE49-F238E27FC236}">
                    <a16:creationId xmlns:a16="http://schemas.microsoft.com/office/drawing/2014/main" id="{B9A6C470-8E07-8320-78EC-917125F8A621}"/>
                  </a:ext>
                </a:extLst>
              </p:cNvPr>
              <p:cNvSpPr/>
              <p:nvPr/>
            </p:nvSpPr>
            <p:spPr>
              <a:xfrm>
                <a:off x="4869488" y="4782458"/>
                <a:ext cx="196080" cy="24946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29" name="正方形/長方形 28">
              <a:extLst>
                <a:ext uri="{FF2B5EF4-FFF2-40B4-BE49-F238E27FC236}">
                  <a16:creationId xmlns:a16="http://schemas.microsoft.com/office/drawing/2014/main" id="{9CD0C2E9-BB77-F064-9CCA-A681EB49F07F}"/>
                </a:ext>
              </a:extLst>
            </p:cNvPr>
            <p:cNvSpPr/>
            <p:nvPr/>
          </p:nvSpPr>
          <p:spPr>
            <a:xfrm>
              <a:off x="5097512" y="5851019"/>
              <a:ext cx="798791" cy="13357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cxnSp>
        <p:nvCxnSpPr>
          <p:cNvPr id="31" name="直線コネクタ 30">
            <a:extLst>
              <a:ext uri="{FF2B5EF4-FFF2-40B4-BE49-F238E27FC236}">
                <a16:creationId xmlns:a16="http://schemas.microsoft.com/office/drawing/2014/main" id="{C9E10C1A-E979-CBA6-31CF-EA33CB4152E1}"/>
              </a:ext>
            </a:extLst>
          </p:cNvPr>
          <p:cNvCxnSpPr>
            <a:cxnSpLocks/>
          </p:cNvCxnSpPr>
          <p:nvPr/>
        </p:nvCxnSpPr>
        <p:spPr>
          <a:xfrm>
            <a:off x="6333817" y="3441428"/>
            <a:ext cx="0" cy="306000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33" name="テキスト ボックス 32">
            <a:extLst>
              <a:ext uri="{FF2B5EF4-FFF2-40B4-BE49-F238E27FC236}">
                <a16:creationId xmlns:a16="http://schemas.microsoft.com/office/drawing/2014/main" id="{751E8A90-B25C-F28D-77CE-0A95788FD6D2}"/>
              </a:ext>
            </a:extLst>
          </p:cNvPr>
          <p:cNvSpPr txBox="1"/>
          <p:nvPr/>
        </p:nvSpPr>
        <p:spPr>
          <a:xfrm>
            <a:off x="6440688" y="3831110"/>
            <a:ext cx="2961923" cy="507831"/>
          </a:xfrm>
          <a:prstGeom prst="rect">
            <a:avLst/>
          </a:prstGeom>
          <a:noFill/>
        </p:spPr>
        <p:txBody>
          <a:bodyPr wrap="square" rtlCol="0">
            <a:spAutoFit/>
          </a:bodyPr>
          <a:lstStyle/>
          <a:p>
            <a:r>
              <a:rPr kumimoji="1" lang="ja-JP" altLang="en-US" sz="900" dirty="0"/>
              <a:t>◆主要項目：</a:t>
            </a:r>
            <a:endParaRPr kumimoji="1" lang="en-US" altLang="ja-JP" sz="900" dirty="0"/>
          </a:p>
          <a:p>
            <a:r>
              <a:rPr kumimoji="1" lang="en-US" altLang="ja-JP" sz="900" dirty="0"/>
              <a:t> </a:t>
            </a:r>
            <a:r>
              <a:rPr kumimoji="1" lang="ja-JP" altLang="en-US" sz="900" dirty="0"/>
              <a:t>低体重・フレイル、</a:t>
            </a:r>
            <a:r>
              <a:rPr kumimoji="1" lang="en-US" altLang="ja-JP" sz="900" dirty="0"/>
              <a:t>CKD</a:t>
            </a:r>
            <a:r>
              <a:rPr kumimoji="1" lang="ja-JP" altLang="en-US" sz="900" dirty="0"/>
              <a:t>（</a:t>
            </a:r>
            <a:r>
              <a:rPr kumimoji="1" lang="en-US" altLang="ja-JP" sz="900" dirty="0"/>
              <a:t>eGFR&lt;30</a:t>
            </a:r>
            <a:r>
              <a:rPr kumimoji="1" lang="ja-JP" altLang="en-US" sz="900" dirty="0"/>
              <a:t>、透析）</a:t>
            </a:r>
            <a:endParaRPr kumimoji="1" lang="en-US" altLang="ja-JP" sz="900" dirty="0"/>
          </a:p>
          <a:p>
            <a:r>
              <a:rPr kumimoji="1" lang="ja-JP" altLang="en-US" sz="900" dirty="0"/>
              <a:t>貧血、心不全、末梢血管疾患</a:t>
            </a:r>
          </a:p>
        </p:txBody>
      </p:sp>
      <p:sp>
        <p:nvSpPr>
          <p:cNvPr id="34" name="テキスト ボックス 33">
            <a:extLst>
              <a:ext uri="{FF2B5EF4-FFF2-40B4-BE49-F238E27FC236}">
                <a16:creationId xmlns:a16="http://schemas.microsoft.com/office/drawing/2014/main" id="{BA3EBFC5-6E25-9EC3-47E2-A1D4BF5C07E8}"/>
              </a:ext>
            </a:extLst>
          </p:cNvPr>
          <p:cNvSpPr txBox="1"/>
          <p:nvPr/>
        </p:nvSpPr>
        <p:spPr>
          <a:xfrm>
            <a:off x="6440688" y="4369264"/>
            <a:ext cx="2961923" cy="646331"/>
          </a:xfrm>
          <a:prstGeom prst="rect">
            <a:avLst/>
          </a:prstGeom>
          <a:noFill/>
        </p:spPr>
        <p:txBody>
          <a:bodyPr wrap="square" rtlCol="0">
            <a:spAutoFit/>
          </a:bodyPr>
          <a:lstStyle/>
          <a:p>
            <a:r>
              <a:rPr kumimoji="1" lang="ja-JP" altLang="en-US" sz="900" dirty="0"/>
              <a:t>◆副次項目：</a:t>
            </a:r>
            <a:endParaRPr kumimoji="1" lang="en-US" altLang="ja-JP" sz="900" dirty="0"/>
          </a:p>
          <a:p>
            <a:r>
              <a:rPr kumimoji="1" lang="en-US" altLang="ja-JP" sz="900" dirty="0"/>
              <a:t> </a:t>
            </a:r>
            <a:r>
              <a:rPr kumimoji="1" lang="ja-JP" altLang="en-US" sz="900" dirty="0"/>
              <a:t>年齢（≧</a:t>
            </a:r>
            <a:r>
              <a:rPr kumimoji="1" lang="en-US" altLang="ja-JP" sz="900" dirty="0"/>
              <a:t>75</a:t>
            </a:r>
            <a:r>
              <a:rPr kumimoji="1" lang="ja-JP" altLang="en-US" sz="900" dirty="0"/>
              <a:t>）、</a:t>
            </a:r>
            <a:r>
              <a:rPr kumimoji="1" lang="en-US" altLang="ja-JP" sz="900" dirty="0"/>
              <a:t>CKD</a:t>
            </a:r>
            <a:r>
              <a:rPr kumimoji="1" lang="ja-JP" altLang="en-US" sz="900" dirty="0"/>
              <a:t>（</a:t>
            </a:r>
            <a:r>
              <a:rPr kumimoji="1" lang="en-US" altLang="ja-JP" sz="900" dirty="0"/>
              <a:t>eGFR 30-59</a:t>
            </a:r>
            <a:r>
              <a:rPr kumimoji="1" lang="ja-JP" altLang="en-US" sz="900" dirty="0"/>
              <a:t>）</a:t>
            </a:r>
            <a:endParaRPr kumimoji="1" lang="en-US" altLang="ja-JP" sz="900" dirty="0"/>
          </a:p>
          <a:p>
            <a:r>
              <a:rPr kumimoji="1" lang="ja-JP" altLang="en-US" sz="900" dirty="0"/>
              <a:t>軽度貧血、脳血管障害、</a:t>
            </a:r>
            <a:endParaRPr kumimoji="1" lang="en-US" altLang="ja-JP" sz="900" dirty="0"/>
          </a:p>
          <a:p>
            <a:r>
              <a:rPr kumimoji="1" lang="en-US" altLang="ja-JP" sz="900" dirty="0"/>
              <a:t>NSAIDs</a:t>
            </a:r>
            <a:r>
              <a:rPr kumimoji="1" lang="ja-JP" altLang="en-US" sz="900" dirty="0"/>
              <a:t>・ステロイド服用</a:t>
            </a:r>
            <a:endParaRPr kumimoji="1" lang="en-US" altLang="ja-JP" sz="900" dirty="0"/>
          </a:p>
        </p:txBody>
      </p:sp>
      <p:sp>
        <p:nvSpPr>
          <p:cNvPr id="35" name="テキスト ボックス 34">
            <a:extLst>
              <a:ext uri="{FF2B5EF4-FFF2-40B4-BE49-F238E27FC236}">
                <a16:creationId xmlns:a16="http://schemas.microsoft.com/office/drawing/2014/main" id="{E4A3A1A7-2528-87A9-08E6-32F4F67ABD83}"/>
              </a:ext>
            </a:extLst>
          </p:cNvPr>
          <p:cNvSpPr txBox="1"/>
          <p:nvPr/>
        </p:nvSpPr>
        <p:spPr>
          <a:xfrm>
            <a:off x="6368064" y="6265555"/>
            <a:ext cx="1861140" cy="461665"/>
          </a:xfrm>
          <a:prstGeom prst="rect">
            <a:avLst/>
          </a:prstGeom>
          <a:noFill/>
        </p:spPr>
        <p:txBody>
          <a:bodyPr wrap="square" rtlCol="0">
            <a:spAutoFit/>
          </a:bodyPr>
          <a:lstStyle/>
          <a:p>
            <a:r>
              <a:rPr kumimoji="1" lang="ja-JP" altLang="en-US" sz="800" dirty="0"/>
              <a:t>出典）</a:t>
            </a:r>
            <a:r>
              <a:rPr kumimoji="1" lang="en-US" altLang="ja-JP" sz="800" dirty="0"/>
              <a:t>2020 </a:t>
            </a:r>
            <a:r>
              <a:rPr kumimoji="1" lang="ja-JP" altLang="en-US" sz="800" dirty="0"/>
              <a:t>年 </a:t>
            </a:r>
            <a:r>
              <a:rPr kumimoji="1" lang="en-US" altLang="ja-JP" sz="800" dirty="0"/>
              <a:t>JCS </a:t>
            </a:r>
            <a:r>
              <a:rPr kumimoji="1" lang="ja-JP" altLang="en-US" sz="800" dirty="0"/>
              <a:t>ガイドライン フォーカスアップデート版</a:t>
            </a:r>
            <a:endParaRPr kumimoji="1" lang="en-US" altLang="ja-JP" sz="800" dirty="0"/>
          </a:p>
          <a:p>
            <a:r>
              <a:rPr kumimoji="1" lang="ja-JP" altLang="en-US" sz="800" dirty="0"/>
              <a:t>冠動脈疾患患者における抗血栓療法</a:t>
            </a:r>
          </a:p>
        </p:txBody>
      </p:sp>
      <p:sp>
        <p:nvSpPr>
          <p:cNvPr id="37" name="テキスト ボックス 36">
            <a:extLst>
              <a:ext uri="{FF2B5EF4-FFF2-40B4-BE49-F238E27FC236}">
                <a16:creationId xmlns:a16="http://schemas.microsoft.com/office/drawing/2014/main" id="{53B68A4F-3378-546A-3AAC-A6765E3558FD}"/>
              </a:ext>
            </a:extLst>
          </p:cNvPr>
          <p:cNvSpPr txBox="1"/>
          <p:nvPr/>
        </p:nvSpPr>
        <p:spPr>
          <a:xfrm>
            <a:off x="596423" y="6537250"/>
            <a:ext cx="5542375" cy="461665"/>
          </a:xfrm>
          <a:prstGeom prst="rect">
            <a:avLst/>
          </a:prstGeom>
          <a:noFill/>
        </p:spPr>
        <p:txBody>
          <a:bodyPr wrap="square" rtlCol="0">
            <a:spAutoFit/>
          </a:bodyPr>
          <a:lstStyle/>
          <a:p>
            <a:r>
              <a:rPr kumimoji="1" lang="en-US" altLang="ja-JP" sz="800" dirty="0"/>
              <a:t>C/P</a:t>
            </a:r>
            <a:r>
              <a:rPr kumimoji="1" lang="ja-JP" altLang="en-US" sz="800" dirty="0"/>
              <a:t>：クロピドグレル</a:t>
            </a:r>
            <a:r>
              <a:rPr kumimoji="1" lang="en-US" altLang="ja-JP" sz="800" dirty="0"/>
              <a:t>/ </a:t>
            </a:r>
            <a:r>
              <a:rPr kumimoji="1" lang="ja-JP" altLang="en-US" sz="800" dirty="0"/>
              <a:t>プラスグレル、</a:t>
            </a:r>
            <a:r>
              <a:rPr kumimoji="1" lang="en-US" altLang="ja-JP" sz="800" dirty="0"/>
              <a:t>DAPT</a:t>
            </a:r>
            <a:r>
              <a:rPr kumimoji="1" lang="ja-JP" altLang="en-US" sz="800" dirty="0"/>
              <a:t>：抗血小板薬</a:t>
            </a:r>
            <a:r>
              <a:rPr kumimoji="1" lang="en-US" altLang="ja-JP" sz="800" dirty="0"/>
              <a:t>2 </a:t>
            </a:r>
            <a:r>
              <a:rPr kumimoji="1" lang="ja-JP" altLang="en-US" sz="800" dirty="0"/>
              <a:t>剤併用療法、</a:t>
            </a:r>
            <a:r>
              <a:rPr kumimoji="1" lang="en-US" altLang="ja-JP" sz="800" dirty="0"/>
              <a:t>SAPT</a:t>
            </a:r>
            <a:r>
              <a:rPr kumimoji="1" lang="ja-JP" altLang="en-US" sz="800" dirty="0"/>
              <a:t>：抗血小板薬単剤療法</a:t>
            </a:r>
            <a:endParaRPr kumimoji="1" lang="en-US" altLang="ja-JP" sz="800" dirty="0"/>
          </a:p>
          <a:p>
            <a:r>
              <a:rPr kumimoji="1" lang="en-US" altLang="ja-JP" sz="800" dirty="0"/>
              <a:t>HBR</a:t>
            </a:r>
            <a:r>
              <a:rPr kumimoji="1" lang="ja-JP" altLang="en-US" sz="800" dirty="0"/>
              <a:t>：高出血リスク、</a:t>
            </a:r>
            <a:r>
              <a:rPr kumimoji="1" lang="en-US" altLang="ja-JP" sz="800" dirty="0"/>
              <a:t>OAC</a:t>
            </a:r>
            <a:r>
              <a:rPr kumimoji="1" lang="ja-JP" altLang="en-US" sz="800" dirty="0"/>
              <a:t>：経口抗凝固薬、</a:t>
            </a:r>
            <a:r>
              <a:rPr kumimoji="1" lang="en-US" altLang="ja-JP" sz="800" dirty="0"/>
              <a:t>DOAC</a:t>
            </a:r>
            <a:r>
              <a:rPr kumimoji="1" lang="ja-JP" altLang="en-US" sz="800" dirty="0"/>
              <a:t>：直接経口抗凝固薬、</a:t>
            </a:r>
            <a:r>
              <a:rPr kumimoji="1" lang="en-US" altLang="ja-JP" sz="800" dirty="0"/>
              <a:t>PCI</a:t>
            </a:r>
            <a:r>
              <a:rPr kumimoji="1" lang="ja-JP" altLang="en-US" sz="800" dirty="0"/>
              <a:t>：経皮的冠動脈インターベンション</a:t>
            </a:r>
          </a:p>
          <a:p>
            <a:endParaRPr kumimoji="1" lang="ja-JP" altLang="en-US" sz="800" dirty="0"/>
          </a:p>
        </p:txBody>
      </p:sp>
      <p:pic>
        <p:nvPicPr>
          <p:cNvPr id="39" name="図 38">
            <a:extLst>
              <a:ext uri="{FF2B5EF4-FFF2-40B4-BE49-F238E27FC236}">
                <a16:creationId xmlns:a16="http://schemas.microsoft.com/office/drawing/2014/main" id="{72EC533F-C843-655F-D647-F4AFAFB86887}"/>
              </a:ext>
            </a:extLst>
          </p:cNvPr>
          <p:cNvPicPr>
            <a:picLocks noChangeAspect="1"/>
          </p:cNvPicPr>
          <p:nvPr/>
        </p:nvPicPr>
        <p:blipFill>
          <a:blip r:embed="rId6"/>
          <a:stretch>
            <a:fillRect/>
          </a:stretch>
        </p:blipFill>
        <p:spPr>
          <a:xfrm>
            <a:off x="9126236" y="4823320"/>
            <a:ext cx="487844" cy="109693"/>
          </a:xfrm>
          <a:prstGeom prst="rect">
            <a:avLst/>
          </a:prstGeom>
        </p:spPr>
      </p:pic>
      <p:sp>
        <p:nvSpPr>
          <p:cNvPr id="40" name="テキスト ボックス 39">
            <a:extLst>
              <a:ext uri="{FF2B5EF4-FFF2-40B4-BE49-F238E27FC236}">
                <a16:creationId xmlns:a16="http://schemas.microsoft.com/office/drawing/2014/main" id="{C91DEEEB-E8AD-6E89-B17C-0667B53E4CF5}"/>
              </a:ext>
            </a:extLst>
          </p:cNvPr>
          <p:cNvSpPr txBox="1"/>
          <p:nvPr/>
        </p:nvSpPr>
        <p:spPr>
          <a:xfrm>
            <a:off x="254655" y="6537250"/>
            <a:ext cx="566979" cy="215444"/>
          </a:xfrm>
          <a:prstGeom prst="rect">
            <a:avLst/>
          </a:prstGeom>
          <a:noFill/>
        </p:spPr>
        <p:txBody>
          <a:bodyPr wrap="square" rtlCol="0">
            <a:spAutoFit/>
          </a:bodyPr>
          <a:lstStyle/>
          <a:p>
            <a:r>
              <a:rPr kumimoji="1" lang="ja-JP" altLang="en-US" sz="800" dirty="0"/>
              <a:t>略語）</a:t>
            </a:r>
          </a:p>
        </p:txBody>
      </p:sp>
    </p:spTree>
    <p:extLst>
      <p:ext uri="{BB962C8B-B14F-4D97-AF65-F5344CB8AC3E}">
        <p14:creationId xmlns:p14="http://schemas.microsoft.com/office/powerpoint/2010/main" val="12732353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fbd101d8-d1fb-4150-b068-7cb192355cd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973FD63073E0E4C8CD5583E95BFC196" ma:contentTypeVersion="17" ma:contentTypeDescription="Create a new document." ma:contentTypeScope="" ma:versionID="361162c19036cc702712c62ca5fcdac8">
  <xsd:schema xmlns:xsd="http://www.w3.org/2001/XMLSchema" xmlns:xs="http://www.w3.org/2001/XMLSchema" xmlns:p="http://schemas.microsoft.com/office/2006/metadata/properties" xmlns:ns3="fbd101d8-d1fb-4150-b068-7cb192355cd4" xmlns:ns4="0d3ab425-5915-477a-a24e-bc49352bf78e" targetNamespace="http://schemas.microsoft.com/office/2006/metadata/properties" ma:root="true" ma:fieldsID="823ecd7817f5ea8eb1c7ce58c32fbc2e" ns3:_="" ns4:_="">
    <xsd:import namespace="fbd101d8-d1fb-4150-b068-7cb192355cd4"/>
    <xsd:import namespace="0d3ab425-5915-477a-a24e-bc49352bf78e"/>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_activity"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d101d8-d1fb-4150-b068-7cb192355cd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d3ab425-5915-477a-a24e-bc49352bf78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F73FE4B-7FD2-40D0-A5D9-5E48C5785773}">
  <ds:schemaRefs>
    <ds:schemaRef ds:uri="http://schemas.microsoft.com/office/2006/metadata/properties"/>
    <ds:schemaRef ds:uri="http://www.w3.org/2000/xmlns/"/>
    <ds:schemaRef ds:uri="fbd101d8-d1fb-4150-b068-7cb192355cd4"/>
    <ds:schemaRef ds:uri="http://www.w3.org/2001/XMLSchema-instance"/>
    <ds:schemaRef ds:uri="http://schemas.microsoft.com/office/infopath/2007/PartnerControls"/>
  </ds:schemaRefs>
</ds:datastoreItem>
</file>

<file path=customXml/itemProps2.xml><?xml version="1.0" encoding="utf-8"?>
<ds:datastoreItem xmlns:ds="http://schemas.openxmlformats.org/officeDocument/2006/customXml" ds:itemID="{32CAC67F-2722-4BBE-812A-38A4B1F382CE}">
  <ds:schemaRefs>
    <ds:schemaRef ds:uri="http://schemas.microsoft.com/sharepoint/v3/contenttype/forms"/>
  </ds:schemaRefs>
</ds:datastoreItem>
</file>

<file path=customXml/itemProps3.xml><?xml version="1.0" encoding="utf-8"?>
<ds:datastoreItem xmlns:ds="http://schemas.openxmlformats.org/officeDocument/2006/customXml" ds:itemID="{2D05B639-9D17-4368-912D-476F8DA41802}">
  <ds:schemaRefs>
    <ds:schemaRef ds:uri="http://schemas.microsoft.com/office/2006/metadata/contentType"/>
    <ds:schemaRef ds:uri="http://schemas.microsoft.com/office/2006/metadata/properties/metaAttributes"/>
    <ds:schemaRef ds:uri="http://www.w3.org/2000/xmlns/"/>
    <ds:schemaRef ds:uri="http://www.w3.org/2001/XMLSchema"/>
    <ds:schemaRef ds:uri="fbd101d8-d1fb-4150-b068-7cb192355cd4"/>
    <ds:schemaRef ds:uri="0d3ab425-5915-477a-a24e-bc49352bf78e"/>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2785</TotalTime>
  <Words>978</Words>
  <Application>Microsoft Office PowerPoint</Application>
  <PresentationFormat>ワイド画面</PresentationFormat>
  <Paragraphs>122</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Meiryo UI</vt:lpstr>
      <vt:lpstr>ＭＳ Ｐゴシック</vt:lpstr>
      <vt:lpstr>游ゴシック</vt:lpstr>
      <vt:lpstr>Arial</vt:lpstr>
      <vt:lpstr>Calibri</vt:lpstr>
      <vt:lpstr>Office Theme</vt:lpstr>
      <vt:lpstr>倉吉 Style 2024</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倉吉 Style 2024</dc:title>
  <dc:creator>suzuki</dc:creator>
  <cp:lastModifiedBy>中部医師会 鳥取県</cp:lastModifiedBy>
  <cp:revision>1</cp:revision>
  <dcterms:created xsi:type="dcterms:W3CDTF">2024-05-16T10:24:28Z</dcterms:created>
  <dcterms:modified xsi:type="dcterms:W3CDTF">2024-10-17T00:33:56Z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2022-12-13T00:00:00Z</vt:filetime>
  </property>
  <property fmtid="{D5CDD505-2E9C-101B-9397-08002B2CF9AE}" pid="3" name="Creator">
    <vt:lpwstr>PowerPoint 用 Acrobat PDFMaker 22</vt:lpwstr>
  </property>
  <property fmtid="{D5CDD505-2E9C-101B-9397-08002B2CF9AE}" pid="4" name="LastSaved">
    <vt:filetime>2024-05-16T00:00:00Z</vt:filetime>
  </property>
  <property fmtid="{D5CDD505-2E9C-101B-9397-08002B2CF9AE}" pid="5" name="MSIP_Label_f31142f3-8099-46d1-8755-df3fda1ce27f_ActionId">
    <vt:lpwstr>f13d8719-aa4f-4e39-8d56-8b094c132065</vt:lpwstr>
  </property>
  <property fmtid="{D5CDD505-2E9C-101B-9397-08002B2CF9AE}" pid="6" name="MSIP_Label_f31142f3-8099-46d1-8755-df3fda1ce27f_ContentBits">
    <vt:lpwstr>0</vt:lpwstr>
  </property>
  <property fmtid="{D5CDD505-2E9C-101B-9397-08002B2CF9AE}" pid="7" name="MSIP_Label_f31142f3-8099-46d1-8755-df3fda1ce27f_Enabled">
    <vt:lpwstr>true</vt:lpwstr>
  </property>
  <property fmtid="{D5CDD505-2E9C-101B-9397-08002B2CF9AE}" pid="8" name="MSIP_Label_f31142f3-8099-46d1-8755-df3fda1ce27f_Method">
    <vt:lpwstr>Privileged</vt:lpwstr>
  </property>
  <property fmtid="{D5CDD505-2E9C-101B-9397-08002B2CF9AE}" pid="9" name="MSIP_Label_f31142f3-8099-46d1-8755-df3fda1ce27f_Name">
    <vt:lpwstr>Public_</vt:lpwstr>
  </property>
  <property fmtid="{D5CDD505-2E9C-101B-9397-08002B2CF9AE}" pid="10" name="MSIP_Label_f31142f3-8099-46d1-8755-df3fda1ce27f_SetDate">
    <vt:lpwstr>2022-02-17T08:25:46Z</vt:lpwstr>
  </property>
  <property fmtid="{D5CDD505-2E9C-101B-9397-08002B2CF9AE}" pid="11" name="MSIP_Label_f31142f3-8099-46d1-8755-df3fda1ce27f_SiteId">
    <vt:lpwstr>4b4266a6-1368-41af-ad5a-59eb634f7ad8</vt:lpwstr>
  </property>
  <property fmtid="{D5CDD505-2E9C-101B-9397-08002B2CF9AE}" pid="12" name="Producer">
    <vt:lpwstr>Adobe PDF Library 22.3.58</vt:lpwstr>
  </property>
  <property fmtid="{D5CDD505-2E9C-101B-9397-08002B2CF9AE}" pid="13" name="MSIP_Label_3c9bec58-8084-492e-8360-0e1cfe36408c_Enabled">
    <vt:lpwstr>true</vt:lpwstr>
  </property>
  <property fmtid="{D5CDD505-2E9C-101B-9397-08002B2CF9AE}" pid="14" name="MSIP_Label_3c9bec58-8084-492e-8360-0e1cfe36408c_SetDate">
    <vt:lpwstr>2024-05-20T04:43:36Z</vt:lpwstr>
  </property>
  <property fmtid="{D5CDD505-2E9C-101B-9397-08002B2CF9AE}" pid="15" name="MSIP_Label_3c9bec58-8084-492e-8360-0e1cfe36408c_Method">
    <vt:lpwstr>Standard</vt:lpwstr>
  </property>
  <property fmtid="{D5CDD505-2E9C-101B-9397-08002B2CF9AE}" pid="16" name="MSIP_Label_3c9bec58-8084-492e-8360-0e1cfe36408c_Name">
    <vt:lpwstr>Not Protected -Pilot</vt:lpwstr>
  </property>
  <property fmtid="{D5CDD505-2E9C-101B-9397-08002B2CF9AE}" pid="17" name="MSIP_Label_3c9bec58-8084-492e-8360-0e1cfe36408c_SiteId">
    <vt:lpwstr>f35a6974-607f-47d4-82d7-ff31d7dc53a5</vt:lpwstr>
  </property>
  <property fmtid="{D5CDD505-2E9C-101B-9397-08002B2CF9AE}" pid="18" name="MSIP_Label_3c9bec58-8084-492e-8360-0e1cfe36408c_ActionId">
    <vt:lpwstr>ec327c05-5ee9-4625-9c03-5140a49a18c2</vt:lpwstr>
  </property>
  <property fmtid="{D5CDD505-2E9C-101B-9397-08002B2CF9AE}" pid="19" name="MSIP_Label_3c9bec58-8084-492e-8360-0e1cfe36408c_ContentBits">
    <vt:lpwstr>0</vt:lpwstr>
  </property>
  <property fmtid="{D5CDD505-2E9C-101B-9397-08002B2CF9AE}" pid="20" name="ContentTypeId">
    <vt:lpwstr>0x0101000973FD63073E0E4C8CD5583E95BFC196</vt:lpwstr>
  </property>
</Properties>
</file>